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6"/>
  </p:notesMasterIdLst>
  <p:sldIdLst>
    <p:sldId id="270" r:id="rId3"/>
    <p:sldId id="311" r:id="rId4"/>
    <p:sldId id="313" r:id="rId5"/>
    <p:sldId id="322" r:id="rId6"/>
    <p:sldId id="323" r:id="rId7"/>
    <p:sldId id="315" r:id="rId8"/>
    <p:sldId id="316" r:id="rId9"/>
    <p:sldId id="318" r:id="rId10"/>
    <p:sldId id="319" r:id="rId11"/>
    <p:sldId id="320" r:id="rId12"/>
    <p:sldId id="321" r:id="rId13"/>
    <p:sldId id="317" r:id="rId14"/>
    <p:sldId id="279" r:id="rId15"/>
  </p:sldIdLst>
  <p:sldSz cx="12192000" cy="6858000"/>
  <p:notesSz cx="6858000" cy="9144000"/>
  <p:embeddedFontLst>
    <p:embeddedFont>
      <p:font typeface="Cambria Math" panose="02040503050406030204" pitchFamily="18" charset="0"/>
      <p:regular r:id="rId17"/>
    </p:embeddedFont>
    <p:embeddedFont>
      <p:font typeface="Manrope" panose="020B0604020202020204" charset="0"/>
      <p:regular r:id="rId18"/>
      <p:bold r:id="rId19"/>
      <p:italic r:id="rId20"/>
      <p:boldItalic r:id="rId21"/>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0" autoAdjust="0"/>
    <p:restoredTop sz="94660"/>
  </p:normalViewPr>
  <p:slideViewPr>
    <p:cSldViewPr snapToGrid="0" showGuides="1">
      <p:cViewPr varScale="1">
        <p:scale>
          <a:sx n="83" d="100"/>
          <a:sy n="83" d="100"/>
        </p:scale>
        <p:origin x="648" y="4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20/06/2025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20/06/2025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7FE0-CF82-6A64-A7F6-D3D0B107F202}"/>
              </a:ext>
            </a:extLst>
          </p:cNvPr>
          <p:cNvSpPr>
            <a:spLocks noGrp="1"/>
          </p:cNvSpPr>
          <p:nvPr>
            <p:ph type="title"/>
          </p:nvPr>
        </p:nvSpPr>
        <p:spPr/>
        <p:txBody>
          <a:bodyPr/>
          <a:lstStyle/>
          <a:p>
            <a:r>
              <a:rPr lang="en-US" dirty="0"/>
              <a:t>???</a:t>
            </a:r>
          </a:p>
        </p:txBody>
      </p:sp>
      <p:sp>
        <p:nvSpPr>
          <p:cNvPr id="3" name="Date Placeholder 2">
            <a:extLst>
              <a:ext uri="{FF2B5EF4-FFF2-40B4-BE49-F238E27FC236}">
                <a16:creationId xmlns:a16="http://schemas.microsoft.com/office/drawing/2014/main" id="{341C5C5B-411D-0227-3CC8-C0B48AA6B83E}"/>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56F95121-6958-0E7F-3F82-803B3A58D3C2}"/>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AAB5610-5832-A834-89DA-09FBCFE9A9E6}"/>
              </a:ext>
            </a:extLst>
          </p:cNvPr>
          <p:cNvSpPr>
            <a:spLocks noGrp="1"/>
          </p:cNvSpPr>
          <p:nvPr>
            <p:ph type="sldNum" sz="quarter" idx="12"/>
          </p:nvPr>
        </p:nvSpPr>
        <p:spPr/>
        <p:txBody>
          <a:bodyPr/>
          <a:lstStyle/>
          <a:p>
            <a:fld id="{3135EEA2-8D42-4D46-95A6-66E65FDC5EB1}" type="slidenum">
              <a:rPr lang="it-IT" smtClean="0"/>
              <a:t>12</a:t>
            </a:fld>
            <a:endParaRPr lang="it-IT"/>
          </a:p>
        </p:txBody>
      </p:sp>
      <p:sp>
        <p:nvSpPr>
          <p:cNvPr id="6" name="Text Placeholder 5">
            <a:extLst>
              <a:ext uri="{FF2B5EF4-FFF2-40B4-BE49-F238E27FC236}">
                <a16:creationId xmlns:a16="http://schemas.microsoft.com/office/drawing/2014/main" id="{26BA5854-412D-5B3F-FE01-1668FA00CBC2}"/>
              </a:ext>
            </a:extLst>
          </p:cNvPr>
          <p:cNvSpPr>
            <a:spLocks noGrp="1"/>
          </p:cNvSpPr>
          <p:nvPr>
            <p:ph type="body" sz="quarter" idx="14"/>
          </p:nvPr>
        </p:nvSpPr>
        <p:spPr/>
        <p:txBody>
          <a:bodyPr/>
          <a:lstStyle/>
          <a:p>
            <a:r>
              <a:rPr lang="en-US" dirty="0" err="1"/>
              <a:t>Mettere</a:t>
            </a:r>
            <a:r>
              <a:rPr lang="en-US" dirty="0"/>
              <a:t> multi </a:t>
            </a:r>
            <a:r>
              <a:rPr lang="en-US" dirty="0" err="1"/>
              <a:t>giorno</a:t>
            </a:r>
            <a:r>
              <a:rPr lang="en-US" dirty="0"/>
              <a:t>?</a:t>
            </a:r>
          </a:p>
          <a:p>
            <a:r>
              <a:rPr lang="en-US" dirty="0" err="1"/>
              <a:t>Mettere</a:t>
            </a:r>
            <a:r>
              <a:rPr lang="en-US" dirty="0"/>
              <a:t> SP500?</a:t>
            </a:r>
          </a:p>
          <a:p>
            <a:r>
              <a:rPr lang="en-US" dirty="0" err="1"/>
              <a:t>Mettere</a:t>
            </a:r>
            <a:r>
              <a:rPr lang="en-US" dirty="0"/>
              <a:t> trading strategy subito e poi tutti </a:t>
            </a:r>
            <a:r>
              <a:rPr lang="en-US" dirty="0" err="1"/>
              <a:t>i</a:t>
            </a:r>
            <a:r>
              <a:rPr lang="en-US" dirty="0"/>
              <a:t> </a:t>
            </a:r>
            <a:r>
              <a:rPr lang="en-US" dirty="0" err="1"/>
              <a:t>modelli</a:t>
            </a:r>
            <a:r>
              <a:rPr lang="en-US" dirty="0"/>
              <a:t> o tutti I </a:t>
            </a:r>
            <a:r>
              <a:rPr lang="en-US" dirty="0" err="1"/>
              <a:t>modello</a:t>
            </a:r>
            <a:r>
              <a:rPr lang="en-US" dirty="0"/>
              <a:t> e poi </a:t>
            </a:r>
            <a:r>
              <a:rPr lang="en-US" dirty="0" err="1"/>
              <a:t>raggrupare</a:t>
            </a:r>
            <a:r>
              <a:rPr lang="en-US" dirty="0"/>
              <a:t> </a:t>
            </a:r>
            <a:r>
              <a:rPr lang="en-US" dirty="0" err="1"/>
              <a:t>risultati</a:t>
            </a:r>
            <a:r>
              <a:rPr lang="en-US" dirty="0"/>
              <a:t> </a:t>
            </a:r>
            <a:r>
              <a:rPr lang="en-US" dirty="0" err="1"/>
              <a:t>alla</a:t>
            </a:r>
            <a:r>
              <a:rPr lang="en-US" dirty="0"/>
              <a:t> fine?</a:t>
            </a:r>
          </a:p>
          <a:p>
            <a:endParaRPr lang="en-US" dirty="0"/>
          </a:p>
        </p:txBody>
      </p:sp>
      <p:sp>
        <p:nvSpPr>
          <p:cNvPr id="7" name="Text Placeholder 6">
            <a:extLst>
              <a:ext uri="{FF2B5EF4-FFF2-40B4-BE49-F238E27FC236}">
                <a16:creationId xmlns:a16="http://schemas.microsoft.com/office/drawing/2014/main" id="{E185CA57-9DD2-A949-8A56-057632558EE4}"/>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3EC17EB-91F6-9BAD-1AEE-C2C030A06302}"/>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79835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13</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a:xfrm>
            <a:off x="334963" y="812652"/>
            <a:ext cx="767216" cy="428319"/>
          </a:xfrm>
        </p:spPr>
        <p:txBody>
          <a:bodyPr/>
          <a:lstStyle/>
          <a:p>
            <a:r>
              <a:rPr lang="en-US" dirty="0"/>
              <a:t>Data</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20/06/2025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12" name="TextBox 11">
            <a:extLst>
              <a:ext uri="{FF2B5EF4-FFF2-40B4-BE49-F238E27FC236}">
                <a16:creationId xmlns:a16="http://schemas.microsoft.com/office/drawing/2014/main" id="{F2028721-E718-FB1B-9CDB-115E4D70ADDC}"/>
              </a:ext>
            </a:extLst>
          </p:cNvPr>
          <p:cNvSpPr txBox="1"/>
          <p:nvPr/>
        </p:nvSpPr>
        <p:spPr>
          <a:xfrm>
            <a:off x="718571" y="1982697"/>
            <a:ext cx="5195202" cy="646331"/>
          </a:xfrm>
          <a:prstGeom prst="rect">
            <a:avLst/>
          </a:prstGeom>
          <a:noFill/>
        </p:spPr>
        <p:txBody>
          <a:bodyPr wrap="square" rtlCol="0">
            <a:spAutoFit/>
          </a:bodyPr>
          <a:lstStyle/>
          <a:p>
            <a:r>
              <a:rPr lang="en-US" dirty="0"/>
              <a:t>Select </a:t>
            </a:r>
            <a:r>
              <a:rPr lang="en-US" b="1" dirty="0"/>
              <a:t>Nifty50</a:t>
            </a:r>
            <a:r>
              <a:rPr lang="en-US" dirty="0"/>
              <a:t> index data from 2017,2018, and 2019 to avoid the COVID-19 pandemic</a:t>
            </a:r>
          </a:p>
        </p:txBody>
      </p:sp>
      <p:pic>
        <p:nvPicPr>
          <p:cNvPr id="26" name="Content Placeholder 25" descr="Diagram of a sample sampling process&#10;&#10;AI-generated content may be incorrect.">
            <a:extLst>
              <a:ext uri="{FF2B5EF4-FFF2-40B4-BE49-F238E27FC236}">
                <a16:creationId xmlns:a16="http://schemas.microsoft.com/office/drawing/2014/main" id="{B8D0CAF4-8EF0-F97F-7746-65724A3E9B73}"/>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45953" y="2092395"/>
            <a:ext cx="4768585" cy="2009924"/>
          </a:xfrm>
        </p:spPr>
      </p:pic>
      <p:sp>
        <p:nvSpPr>
          <p:cNvPr id="24" name="TextBox 23">
            <a:extLst>
              <a:ext uri="{FF2B5EF4-FFF2-40B4-BE49-F238E27FC236}">
                <a16:creationId xmlns:a16="http://schemas.microsoft.com/office/drawing/2014/main" id="{83ED5373-FBC7-2DCB-74CB-1B5F2DB7EF1B}"/>
              </a:ext>
            </a:extLst>
          </p:cNvPr>
          <p:cNvSpPr txBox="1"/>
          <p:nvPr/>
        </p:nvSpPr>
        <p:spPr>
          <a:xfrm>
            <a:off x="325651" y="1275561"/>
            <a:ext cx="9641309" cy="369332"/>
          </a:xfrm>
          <a:prstGeom prst="rect">
            <a:avLst/>
          </a:prstGeom>
          <a:noFill/>
        </p:spPr>
        <p:txBody>
          <a:bodyPr wrap="square" rtlCol="0">
            <a:spAutoFit/>
          </a:bodyPr>
          <a:lstStyle/>
          <a:p>
            <a:r>
              <a:rPr lang="en-US" i="1" dirty="0"/>
              <a:t>High-frequency</a:t>
            </a:r>
            <a:r>
              <a:rPr lang="en-US" dirty="0"/>
              <a:t> (minute-level) data of the Indian stock market from 2017 to 2021</a:t>
            </a:r>
          </a:p>
        </p:txBody>
      </p:sp>
      <p:sp>
        <p:nvSpPr>
          <p:cNvPr id="27" name="TextBox 26">
            <a:extLst>
              <a:ext uri="{FF2B5EF4-FFF2-40B4-BE49-F238E27FC236}">
                <a16:creationId xmlns:a16="http://schemas.microsoft.com/office/drawing/2014/main" id="{D57C1696-DD5F-0C88-DFF7-3A4E2C359CE3}"/>
              </a:ext>
            </a:extLst>
          </p:cNvPr>
          <p:cNvSpPr txBox="1"/>
          <p:nvPr/>
        </p:nvSpPr>
        <p:spPr>
          <a:xfrm>
            <a:off x="9151620" y="1137061"/>
            <a:ext cx="1314784" cy="646331"/>
          </a:xfrm>
          <a:prstGeom prst="rect">
            <a:avLst/>
          </a:prstGeom>
          <a:noFill/>
        </p:spPr>
        <p:txBody>
          <a:bodyPr wrap="none" rtlCol="0">
            <a:spAutoFit/>
          </a:bodyPr>
          <a:lstStyle/>
          <a:p>
            <a:pPr marL="285750" indent="-285750">
              <a:buFont typeface="Arial" panose="020B0604020202020204" pitchFamily="34" charset="0"/>
              <a:buChar char="•"/>
            </a:pPr>
            <a:r>
              <a:rPr lang="en-US" dirty="0"/>
              <a:t>Indexes</a:t>
            </a:r>
          </a:p>
          <a:p>
            <a:pPr marL="285750" indent="-285750">
              <a:buFont typeface="Arial" panose="020B0604020202020204" pitchFamily="34" charset="0"/>
              <a:buChar char="•"/>
            </a:pPr>
            <a:r>
              <a:rPr lang="en-US" dirty="0"/>
              <a:t>Stocks</a:t>
            </a:r>
          </a:p>
        </p:txBody>
      </p:sp>
      <p:pic>
        <p:nvPicPr>
          <p:cNvPr id="28"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38" y="4346860"/>
            <a:ext cx="5649402" cy="2037145"/>
          </a:xfrm>
          <a:prstGeom prst="rect">
            <a:avLst/>
          </a:prstGeom>
          <a:noFill/>
        </p:spPr>
      </p:pic>
      <p:pic>
        <p:nvPicPr>
          <p:cNvPr id="32" name="Graphic 31" descr="Badge New with solid fill">
            <a:extLst>
              <a:ext uri="{FF2B5EF4-FFF2-40B4-BE49-F238E27FC236}">
                <a16:creationId xmlns:a16="http://schemas.microsoft.com/office/drawing/2014/main" id="{92D0A6F7-5873-E1C5-8F3A-3EDA40EF0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903" y="2116620"/>
            <a:ext cx="369332" cy="369332"/>
          </a:xfrm>
          <a:prstGeom prst="rect">
            <a:avLst/>
          </a:prstGeom>
        </p:spPr>
      </p:pic>
      <p:sp>
        <p:nvSpPr>
          <p:cNvPr id="33" name="TextBox 32">
            <a:extLst>
              <a:ext uri="{FF2B5EF4-FFF2-40B4-BE49-F238E27FC236}">
                <a16:creationId xmlns:a16="http://schemas.microsoft.com/office/drawing/2014/main" id="{00DAD91F-3348-FE51-B546-93A5C5F9099A}"/>
              </a:ext>
            </a:extLst>
          </p:cNvPr>
          <p:cNvSpPr txBox="1"/>
          <p:nvPr/>
        </p:nvSpPr>
        <p:spPr>
          <a:xfrm>
            <a:off x="756239" y="3287738"/>
            <a:ext cx="5012101" cy="923330"/>
          </a:xfrm>
          <a:prstGeom prst="rect">
            <a:avLst/>
          </a:prstGeom>
          <a:noFill/>
        </p:spPr>
        <p:txBody>
          <a:bodyPr wrap="square" rtlCol="0">
            <a:spAutoFit/>
          </a:bodyPr>
          <a:lstStyle/>
          <a:p>
            <a:r>
              <a:rPr lang="en-US" dirty="0"/>
              <a:t>Aggregate into </a:t>
            </a:r>
            <a:r>
              <a:rPr lang="en-US" i="1" dirty="0"/>
              <a:t>daily</a:t>
            </a:r>
            <a:r>
              <a:rPr lang="en-US" dirty="0"/>
              <a:t> </a:t>
            </a:r>
            <a:r>
              <a:rPr lang="en-US" b="1" dirty="0"/>
              <a:t>O</a:t>
            </a:r>
            <a:r>
              <a:rPr lang="en-US" dirty="0"/>
              <a:t>pen </a:t>
            </a:r>
            <a:r>
              <a:rPr lang="en-US" b="1" dirty="0"/>
              <a:t>H</a:t>
            </a:r>
            <a:r>
              <a:rPr lang="en-US" dirty="0"/>
              <a:t>igh </a:t>
            </a:r>
            <a:r>
              <a:rPr lang="en-US" b="1" dirty="0"/>
              <a:t>L</a:t>
            </a:r>
            <a:r>
              <a:rPr lang="en-US" dirty="0"/>
              <a:t>ow </a:t>
            </a:r>
            <a:r>
              <a:rPr lang="en-US" b="1" dirty="0"/>
              <a:t>C</a:t>
            </a:r>
            <a:r>
              <a:rPr lang="en-US" dirty="0"/>
              <a:t>lose prices to reduce noise level</a:t>
            </a:r>
          </a:p>
          <a:p>
            <a:endParaRPr lang="en-US" dirty="0"/>
          </a:p>
        </p:txBody>
      </p:sp>
      <p:pic>
        <p:nvPicPr>
          <p:cNvPr id="34" name="Graphic 33" descr="Badge New with solid fill">
            <a:extLst>
              <a:ext uri="{FF2B5EF4-FFF2-40B4-BE49-F238E27FC236}">
                <a16:creationId xmlns:a16="http://schemas.microsoft.com/office/drawing/2014/main" id="{68F9E182-589E-D6C8-A20E-1D965A943C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907" y="3380071"/>
            <a:ext cx="369332" cy="369332"/>
          </a:xfrm>
          <a:prstGeom prst="rect">
            <a:avLst/>
          </a:prstGeom>
        </p:spPr>
      </p:pic>
      <p:pic>
        <p:nvPicPr>
          <p:cNvPr id="35" name="Graphic 34" descr="Badge New with solid fill">
            <a:extLst>
              <a:ext uri="{FF2B5EF4-FFF2-40B4-BE49-F238E27FC236}">
                <a16:creationId xmlns:a16="http://schemas.microsoft.com/office/drawing/2014/main" id="{219EA397-A5DF-C42A-E1A3-0FE3FBEE4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8370" y="5397773"/>
            <a:ext cx="369332" cy="369332"/>
          </a:xfrm>
          <a:prstGeom prst="rect">
            <a:avLst/>
          </a:prstGeom>
        </p:spPr>
      </p:pic>
      <p:pic>
        <p:nvPicPr>
          <p:cNvPr id="36" name="Graphic 35" descr="Badge New with solid fill">
            <a:extLst>
              <a:ext uri="{FF2B5EF4-FFF2-40B4-BE49-F238E27FC236}">
                <a16:creationId xmlns:a16="http://schemas.microsoft.com/office/drawing/2014/main" id="{4BB5BB4E-3D1E-AC44-458B-D2D9B7EAD2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5437" y="4449702"/>
            <a:ext cx="369332" cy="369332"/>
          </a:xfrm>
          <a:prstGeom prst="rect">
            <a:avLst/>
          </a:prstGeom>
        </p:spPr>
      </p:pic>
      <p:sp>
        <p:nvSpPr>
          <p:cNvPr id="37" name="TextBox 36">
            <a:extLst>
              <a:ext uri="{FF2B5EF4-FFF2-40B4-BE49-F238E27FC236}">
                <a16:creationId xmlns:a16="http://schemas.microsoft.com/office/drawing/2014/main" id="{CDCC6DA1-3E97-E7A6-5278-FDD64579BC69}"/>
              </a:ext>
            </a:extLst>
          </p:cNvPr>
          <p:cNvSpPr txBox="1"/>
          <p:nvPr/>
        </p:nvSpPr>
        <p:spPr>
          <a:xfrm>
            <a:off x="6327702" y="4354472"/>
            <a:ext cx="5529336" cy="646331"/>
          </a:xfrm>
          <a:prstGeom prst="rect">
            <a:avLst/>
          </a:prstGeom>
          <a:noFill/>
        </p:spPr>
        <p:txBody>
          <a:bodyPr wrap="square" rtlCol="0">
            <a:spAutoFit/>
          </a:bodyPr>
          <a:lstStyle/>
          <a:p>
            <a:r>
              <a:rPr lang="en-US" dirty="0"/>
              <a:t>Extract a proxy for the index </a:t>
            </a:r>
            <a:r>
              <a:rPr lang="en-US" b="1" dirty="0"/>
              <a:t>V</a:t>
            </a:r>
            <a:r>
              <a:rPr lang="en-US" dirty="0"/>
              <a:t>olume from the constituent underlying stocks</a:t>
            </a:r>
          </a:p>
        </p:txBody>
      </p:sp>
      <p:sp>
        <p:nvSpPr>
          <p:cNvPr id="38" name="TextBox 37">
            <a:extLst>
              <a:ext uri="{FF2B5EF4-FFF2-40B4-BE49-F238E27FC236}">
                <a16:creationId xmlns:a16="http://schemas.microsoft.com/office/drawing/2014/main" id="{A9DAFE30-A397-1989-61D6-5142C21C5AAE}"/>
              </a:ext>
            </a:extLst>
          </p:cNvPr>
          <p:cNvSpPr txBox="1"/>
          <p:nvPr/>
        </p:nvSpPr>
        <p:spPr>
          <a:xfrm>
            <a:off x="6327703" y="5365433"/>
            <a:ext cx="5529335" cy="646331"/>
          </a:xfrm>
          <a:prstGeom prst="rect">
            <a:avLst/>
          </a:prstGeom>
          <a:noFill/>
        </p:spPr>
        <p:txBody>
          <a:bodyPr wrap="square" rtlCol="0">
            <a:spAutoFit/>
          </a:bodyPr>
          <a:lstStyle/>
          <a:p>
            <a:r>
              <a:rPr lang="en-US" dirty="0"/>
              <a:t>Compute some </a:t>
            </a:r>
            <a:r>
              <a:rPr lang="en-US" b="1" dirty="0"/>
              <a:t>technical indicators </a:t>
            </a:r>
            <a:r>
              <a:rPr lang="en-US" dirty="0"/>
              <a:t>to use as features</a:t>
            </a:r>
          </a:p>
        </p:txBody>
      </p:sp>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a:xfrm>
            <a:off x="334963" y="812653"/>
            <a:ext cx="6120000" cy="437028"/>
          </a:xfrm>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3</a:t>
            </a:fld>
            <a:endParaRPr lang="it-IT"/>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57506" y="786417"/>
            <a:ext cx="4184193" cy="2696025"/>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087" y="4179043"/>
            <a:ext cx="2945729" cy="2089052"/>
          </a:xfrm>
          <a:prstGeom prst="rect">
            <a:avLst/>
          </a:prstGeom>
        </p:spPr>
      </p:pic>
      <p:pic>
        <p:nvPicPr>
          <p:cNvPr id="11" name="Picture 10" descr="A close-up of a sign&#10;&#10;AI-generated content may be incorrect.">
            <a:extLst>
              <a:ext uri="{FF2B5EF4-FFF2-40B4-BE49-F238E27FC236}">
                <a16:creationId xmlns:a16="http://schemas.microsoft.com/office/drawing/2014/main" id="{840A5C62-44BF-0051-C712-DB22C7DA3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5074" y="3803192"/>
            <a:ext cx="4713741" cy="320041"/>
          </a:xfrm>
          <a:prstGeom prst="rect">
            <a:avLst/>
          </a:prstGeom>
        </p:spPr>
      </p:pic>
      <p:sp>
        <p:nvSpPr>
          <p:cNvPr id="13" name="TextBox 12">
            <a:extLst>
              <a:ext uri="{FF2B5EF4-FFF2-40B4-BE49-F238E27FC236}">
                <a16:creationId xmlns:a16="http://schemas.microsoft.com/office/drawing/2014/main" id="{B6790ACB-9472-AB24-2A66-6E641BAE3887}"/>
              </a:ext>
            </a:extLst>
          </p:cNvPr>
          <p:cNvSpPr txBox="1"/>
          <p:nvPr/>
        </p:nvSpPr>
        <p:spPr>
          <a:xfrm>
            <a:off x="803326" y="1415535"/>
            <a:ext cx="6527749" cy="646331"/>
          </a:xfrm>
          <a:prstGeom prst="rect">
            <a:avLst/>
          </a:prstGeom>
          <a:noFill/>
        </p:spPr>
        <p:txBody>
          <a:bodyPr wrap="none" rtlCol="0">
            <a:spAutoFit/>
          </a:bodyPr>
          <a:lstStyle/>
          <a:p>
            <a:r>
              <a:rPr lang="en-US" dirty="0"/>
              <a:t>Predict the </a:t>
            </a:r>
            <a:r>
              <a:rPr lang="en-US" b="1" dirty="0"/>
              <a:t>close price </a:t>
            </a:r>
            <a:r>
              <a:rPr lang="en-US" dirty="0"/>
              <a:t>of Nifty50 using technical indicators</a:t>
            </a:r>
          </a:p>
          <a:p>
            <a:r>
              <a:rPr lang="en-US" dirty="0"/>
              <a:t>with a linear regression model</a:t>
            </a:r>
          </a:p>
        </p:txBody>
      </p:sp>
      <p:pic>
        <p:nvPicPr>
          <p:cNvPr id="15" name="Graphic 14" descr="Bullseye with solid fill">
            <a:extLst>
              <a:ext uri="{FF2B5EF4-FFF2-40B4-BE49-F238E27FC236}">
                <a16:creationId xmlns:a16="http://schemas.microsoft.com/office/drawing/2014/main" id="{C1C86E50-4FB4-DBA6-7FF1-74E92AFA54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563" y="1415535"/>
            <a:ext cx="369332" cy="369332"/>
          </a:xfrm>
          <a:prstGeom prst="rect">
            <a:avLst/>
          </a:prstGeom>
        </p:spPr>
      </p:pic>
      <p:pic>
        <p:nvPicPr>
          <p:cNvPr id="18" name="Picture 17" descr="A comparison of a graph&#10;&#10;AI-generated content may be incorrect.">
            <a:extLst>
              <a:ext uri="{FF2B5EF4-FFF2-40B4-BE49-F238E27FC236}">
                <a16:creationId xmlns:a16="http://schemas.microsoft.com/office/drawing/2014/main" id="{806DBEE0-2D78-310B-DF92-25F77F88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0269" y="4250243"/>
            <a:ext cx="3131676" cy="2017852"/>
          </a:xfrm>
          <a:prstGeom prst="rect">
            <a:avLst/>
          </a:prstGeom>
        </p:spPr>
      </p:pic>
      <p:pic>
        <p:nvPicPr>
          <p:cNvPr id="23" name="Picture 22">
            <a:extLst>
              <a:ext uri="{FF2B5EF4-FFF2-40B4-BE49-F238E27FC236}">
                <a16:creationId xmlns:a16="http://schemas.microsoft.com/office/drawing/2014/main" id="{5F14EDF2-455D-8632-BD6D-7C74C78F16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963" y="3258675"/>
            <a:ext cx="6812597" cy="223767"/>
          </a:xfrm>
          <a:prstGeom prst="rect">
            <a:avLst/>
          </a:prstGeom>
        </p:spPr>
      </p:pic>
      <p:pic>
        <p:nvPicPr>
          <p:cNvPr id="32" name="Graphic 31" descr="Badge Cross with solid fill">
            <a:extLst>
              <a:ext uri="{FF2B5EF4-FFF2-40B4-BE49-F238E27FC236}">
                <a16:creationId xmlns:a16="http://schemas.microsoft.com/office/drawing/2014/main" id="{A6AD3E10-F863-2B71-D33E-10A3DDEBE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762" y="3803192"/>
            <a:ext cx="365125" cy="365125"/>
          </a:xfrm>
          <a:prstGeom prst="rect">
            <a:avLst/>
          </a:prstGeom>
        </p:spPr>
      </p:pic>
      <p:sp>
        <p:nvSpPr>
          <p:cNvPr id="36" name="TextBox 35">
            <a:extLst>
              <a:ext uri="{FF2B5EF4-FFF2-40B4-BE49-F238E27FC236}">
                <a16:creationId xmlns:a16="http://schemas.microsoft.com/office/drawing/2014/main" id="{79A5E529-500B-F7A9-5447-F6CEA541CA83}"/>
              </a:ext>
            </a:extLst>
          </p:cNvPr>
          <p:cNvSpPr txBox="1"/>
          <p:nvPr/>
        </p:nvSpPr>
        <p:spPr>
          <a:xfrm>
            <a:off x="731887" y="3809026"/>
            <a:ext cx="4761240" cy="646331"/>
          </a:xfrm>
          <a:prstGeom prst="rect">
            <a:avLst/>
          </a:prstGeom>
          <a:noFill/>
        </p:spPr>
        <p:txBody>
          <a:bodyPr wrap="none" rtlCol="0">
            <a:spAutoFit/>
          </a:bodyPr>
          <a:lstStyle/>
          <a:p>
            <a:r>
              <a:rPr lang="en-US" dirty="0"/>
              <a:t>No interest in the statistical reliability here,</a:t>
            </a:r>
          </a:p>
          <a:p>
            <a:r>
              <a:rPr lang="en-US" dirty="0"/>
              <a:t>just focus on the forecast power</a:t>
            </a:r>
          </a:p>
        </p:txBody>
      </p:sp>
      <p:pic>
        <p:nvPicPr>
          <p:cNvPr id="38" name="Graphic 37" descr="Badge Tick1 with solid fill">
            <a:extLst>
              <a:ext uri="{FF2B5EF4-FFF2-40B4-BE49-F238E27FC236}">
                <a16:creationId xmlns:a16="http://schemas.microsoft.com/office/drawing/2014/main" id="{A234104F-7EA7-89F0-670F-8B80291ADD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692" y="5374048"/>
            <a:ext cx="365125" cy="365125"/>
          </a:xfrm>
          <a:prstGeom prst="rect">
            <a:avLst/>
          </a:prstGeom>
        </p:spPr>
      </p:pic>
      <p:sp>
        <p:nvSpPr>
          <p:cNvPr id="39" name="TextBox 38">
            <a:extLst>
              <a:ext uri="{FF2B5EF4-FFF2-40B4-BE49-F238E27FC236}">
                <a16:creationId xmlns:a16="http://schemas.microsoft.com/office/drawing/2014/main" id="{C16A8F96-90DB-2FAF-1AA9-FDCF26CCEE24}"/>
              </a:ext>
            </a:extLst>
          </p:cNvPr>
          <p:cNvSpPr txBox="1"/>
          <p:nvPr/>
        </p:nvSpPr>
        <p:spPr>
          <a:xfrm>
            <a:off x="731887" y="5374048"/>
            <a:ext cx="4387740" cy="369332"/>
          </a:xfrm>
          <a:prstGeom prst="rect">
            <a:avLst/>
          </a:prstGeom>
          <a:noFill/>
        </p:spPr>
        <p:txBody>
          <a:bodyPr wrap="none" rtlCol="0">
            <a:spAutoFit/>
          </a:bodyPr>
          <a:lstStyle/>
          <a:p>
            <a:r>
              <a:rPr lang="en-US" dirty="0"/>
              <a:t>Diagnostics for guiding future modeling</a:t>
            </a:r>
          </a:p>
        </p:txBody>
      </p:sp>
      <p:sp>
        <p:nvSpPr>
          <p:cNvPr id="40" name="TextBox 39">
            <a:extLst>
              <a:ext uri="{FF2B5EF4-FFF2-40B4-BE49-F238E27FC236}">
                <a16:creationId xmlns:a16="http://schemas.microsoft.com/office/drawing/2014/main" id="{8E25C629-8058-0586-9672-7AC8A183E743}"/>
              </a:ext>
            </a:extLst>
          </p:cNvPr>
          <p:cNvSpPr txBox="1"/>
          <p:nvPr/>
        </p:nvSpPr>
        <p:spPr>
          <a:xfrm>
            <a:off x="803326" y="2130104"/>
            <a:ext cx="6040436" cy="923330"/>
          </a:xfrm>
          <a:prstGeom prst="rect">
            <a:avLst/>
          </a:prstGeom>
          <a:noFill/>
        </p:spPr>
        <p:txBody>
          <a:bodyPr wrap="none" rtlCol="0">
            <a:spAutoFit/>
          </a:bodyPr>
          <a:lstStyle/>
          <a:p>
            <a:pPr marL="285750" indent="-285750">
              <a:buFont typeface="Arial" panose="020B0604020202020204" pitchFamily="34" charset="0"/>
              <a:buChar char="•"/>
            </a:pPr>
            <a:r>
              <a:rPr lang="en-US" dirty="0"/>
              <a:t>Variable selection: backward/forward minimizing AIC</a:t>
            </a:r>
          </a:p>
          <a:p>
            <a:pPr marL="285750" indent="-285750">
              <a:buFont typeface="Arial" panose="020B0604020202020204" pitchFamily="34" charset="0"/>
              <a:buChar char="•"/>
            </a:pPr>
            <a:r>
              <a:rPr lang="en-US" dirty="0"/>
              <a:t>Training set: 2017, 2018</a:t>
            </a:r>
          </a:p>
          <a:p>
            <a:pPr marL="285750" indent="-285750">
              <a:buFont typeface="Arial" panose="020B0604020202020204" pitchFamily="34" charset="0"/>
              <a:buChar char="•"/>
            </a:pPr>
            <a:r>
              <a:rPr lang="en-US" dirty="0"/>
              <a:t>Test set:  2019</a:t>
            </a:r>
          </a:p>
        </p:txBody>
      </p:sp>
      <p:sp>
        <p:nvSpPr>
          <p:cNvPr id="46" name="TextBox 45">
            <a:extLst>
              <a:ext uri="{FF2B5EF4-FFF2-40B4-BE49-F238E27FC236}">
                <a16:creationId xmlns:a16="http://schemas.microsoft.com/office/drawing/2014/main" id="{79AC031E-5B6D-6A07-4EB5-0D7F808C66F2}"/>
              </a:ext>
            </a:extLst>
          </p:cNvPr>
          <p:cNvSpPr txBox="1"/>
          <p:nvPr/>
        </p:nvSpPr>
        <p:spPr>
          <a:xfrm>
            <a:off x="731887" y="4455357"/>
            <a:ext cx="438774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Spurious high R² from non-stationary features</a:t>
            </a:r>
          </a:p>
          <a:p>
            <a:pPr marL="285750" indent="-285750">
              <a:buFont typeface="Arial" panose="020B0604020202020204" pitchFamily="34" charset="0"/>
              <a:buChar char="•"/>
            </a:pPr>
            <a:r>
              <a:rPr lang="en-US" sz="1400" dirty="0"/>
              <a:t>Heteroskedastic residuals</a:t>
            </a:r>
          </a:p>
          <a:p>
            <a:pPr marL="285750" indent="-285750">
              <a:buFont typeface="Arial" panose="020B0604020202020204" pitchFamily="34" charset="0"/>
              <a:buChar char="•"/>
            </a:pPr>
            <a:r>
              <a:rPr lang="en-US" sz="1400" dirty="0"/>
              <a:t>Non-normal error distribution</a:t>
            </a:r>
          </a:p>
        </p:txBody>
      </p:sp>
      <p:sp>
        <p:nvSpPr>
          <p:cNvPr id="48" name="TextBox 47">
            <a:extLst>
              <a:ext uri="{FF2B5EF4-FFF2-40B4-BE49-F238E27FC236}">
                <a16:creationId xmlns:a16="http://schemas.microsoft.com/office/drawing/2014/main" id="{E8ADDCF5-DDE1-4C8C-52DC-09B88C6D6B1E}"/>
              </a:ext>
            </a:extLst>
          </p:cNvPr>
          <p:cNvSpPr txBox="1"/>
          <p:nvPr/>
        </p:nvSpPr>
        <p:spPr>
          <a:xfrm>
            <a:off x="731887" y="5840352"/>
            <a:ext cx="5235729"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No autocorrelation detected after including lagged values</a:t>
            </a:r>
          </a:p>
        </p:txBody>
      </p:sp>
    </p:spTree>
    <p:extLst>
      <p:ext uri="{BB962C8B-B14F-4D97-AF65-F5344CB8AC3E}">
        <p14:creationId xmlns:p14="http://schemas.microsoft.com/office/powerpoint/2010/main" val="180702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D083-D35B-399B-A4F5-11084BFAC3DD}"/>
              </a:ext>
            </a:extLst>
          </p:cNvPr>
          <p:cNvSpPr>
            <a:spLocks noGrp="1"/>
          </p:cNvSpPr>
          <p:nvPr>
            <p:ph type="title"/>
          </p:nvPr>
        </p:nvSpPr>
        <p:spPr>
          <a:xfrm>
            <a:off x="297325" y="1357956"/>
            <a:ext cx="5761037" cy="840083"/>
          </a:xfrm>
        </p:spPr>
        <p:txBody>
          <a:bodyPr/>
          <a:lstStyle/>
          <a:p>
            <a:r>
              <a:rPr lang="en-GB" sz="1800" dirty="0"/>
              <a:t>Absolute Change Threshold Strategy</a:t>
            </a:r>
          </a:p>
        </p:txBody>
      </p:sp>
      <p:sp>
        <p:nvSpPr>
          <p:cNvPr id="3" name="Date Placeholder 2">
            <a:extLst>
              <a:ext uri="{FF2B5EF4-FFF2-40B4-BE49-F238E27FC236}">
                <a16:creationId xmlns:a16="http://schemas.microsoft.com/office/drawing/2014/main" id="{C7D1AFBC-85EF-30E1-51F2-E0E48474D67A}"/>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877B9EC-87C6-1A75-6CDA-3157A481CA39}"/>
              </a:ext>
            </a:extLst>
          </p:cNvPr>
          <p:cNvSpPr>
            <a:spLocks noGrp="1"/>
          </p:cNvSpPr>
          <p:nvPr>
            <p:ph type="ftr" sz="quarter" idx="11"/>
          </p:nvPr>
        </p:nvSpPr>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70A2BA6F-01F7-3397-F28E-541755886BF8}"/>
              </a:ext>
            </a:extLst>
          </p:cNvPr>
          <p:cNvSpPr>
            <a:spLocks noGrp="1"/>
          </p:cNvSpPr>
          <p:nvPr>
            <p:ph type="sldNum" sz="quarter" idx="12"/>
          </p:nvPr>
        </p:nvSpPr>
        <p:spPr/>
        <p:txBody>
          <a:bodyPr/>
          <a:lstStyle/>
          <a:p>
            <a:fld id="{3135EEA2-8D42-4D46-95A6-66E65FDC5EB1}" type="slidenum">
              <a:rPr lang="it-IT" smtClean="0"/>
              <a:t>4</a:t>
            </a:fld>
            <a:endParaRPr lang="it-IT"/>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6B1AB9E-B032-7EA2-6557-465A7AC8A4A6}"/>
                  </a:ext>
                </a:extLst>
              </p:cNvPr>
              <p:cNvSpPr>
                <a:spLocks noGrp="1"/>
              </p:cNvSpPr>
              <p:nvPr>
                <p:ph type="body" sz="quarter" idx="14"/>
              </p:nvPr>
            </p:nvSpPr>
            <p:spPr>
              <a:xfrm>
                <a:off x="334963" y="1777999"/>
                <a:ext cx="4962252" cy="4780455"/>
              </a:xfrm>
            </p:spPr>
            <p:txBody>
              <a:bodyPr/>
              <a:lstStyle/>
              <a:p>
                <a:pPr algn="just"/>
                <a:r>
                  <a:rPr lang="en-GB" sz="1400" b="1" dirty="0"/>
                  <a:t>Objective</a:t>
                </a:r>
                <a:r>
                  <a:rPr lang="en-GB" sz="1400" dirty="0"/>
                  <a:t>: Take a position only when the predicted change in log returns is significant. </a:t>
                </a:r>
              </a:p>
              <a:p>
                <a:pPr algn="just"/>
                <a:endParaRPr lang="en-GB" dirty="0"/>
              </a:p>
              <a:p>
                <a:pPr algn="just"/>
                <a:r>
                  <a:rPr lang="en-GB" sz="1400" b="1" dirty="0"/>
                  <a:t>Threshold-Based Switching</a:t>
                </a:r>
                <a:r>
                  <a:rPr lang="en-GB" sz="1400" dirty="0"/>
                  <a:t>:</a:t>
                </a:r>
              </a:p>
              <a:p>
                <a:pPr marL="285750" indent="-285750" algn="just">
                  <a:buFont typeface="Arial" panose="020B0604020202020204" pitchFamily="34" charset="0"/>
                  <a:buChar char="•"/>
                </a:pPr>
                <a:r>
                  <a:rPr lang="en-GB" sz="1400" dirty="0"/>
                  <a:t>Compute change in predictions: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r>
                      <a:rPr lang="it-IT" sz="1400" b="0" i="0" dirty="0" smtClean="0">
                        <a:latin typeface="Cambria Math" panose="02040503050406030204" pitchFamily="18" charset="0"/>
                      </a:rPr>
                      <m:t> </m:t>
                    </m:r>
                  </m:oMath>
                </a14:m>
                <a:r>
                  <a:rPr lang="en-GB" sz="1400" dirty="0"/>
                  <a:t>= </a:t>
                </a:r>
                <a14:m>
                  <m:oMath xmlns:m="http://schemas.openxmlformats.org/officeDocument/2006/math">
                    <m:d>
                      <m:dPr>
                        <m:begChr m:val="|"/>
                        <m:endChr m:val="|"/>
                        <m:ctrlPr>
                          <a:rPr lang="en-IT" sz="1400" i="1" dirty="0">
                            <a:latin typeface="Cambria Math" panose="02040503050406030204" pitchFamily="18" charset="0"/>
                          </a:rPr>
                        </m:ctrlPr>
                      </m:dPr>
                      <m:e>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r>
                              <a:rPr lang="en-IT" sz="1400" i="1" dirty="0">
                                <a:latin typeface="Cambria Math" panose="02040503050406030204" pitchFamily="18" charset="0"/>
                              </a:rPr>
                              <m:t>−</m:t>
                            </m:r>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num>
                          <m:den>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den>
                        </m:f>
                      </m:e>
                    </m:d>
                  </m:oMath>
                </a14:m>
                <a:endParaRPr lang="en-IT" sz="1400" dirty="0"/>
              </a:p>
              <a:p>
                <a:pPr marL="285750" indent="-285750" algn="just">
                  <a:buFont typeface="Arial" panose="020B0604020202020204" pitchFamily="34" charset="0"/>
                  <a:buChar char="•"/>
                </a:pPr>
                <a:r>
                  <a:rPr lang="en-GB" sz="1400" dirty="0"/>
                  <a:t>Enter or switch position only if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oMath>
                </a14:m>
                <a:r>
                  <a:rPr lang="en-IT" sz="1400" dirty="0"/>
                  <a:t> </a:t>
                </a:r>
                <a:r>
                  <a:rPr lang="en-GB" sz="1400" dirty="0"/>
                  <a:t>≥ threshold </a:t>
                </a:r>
                <a:br>
                  <a:rPr lang="en-GB" sz="1400" dirty="0"/>
                </a:br>
                <a:r>
                  <a:rPr lang="en-GB" sz="1400" dirty="0"/>
                  <a:t>and the sign of the return is the opposite.</a:t>
                </a:r>
              </a:p>
              <a:p>
                <a:pPr algn="just"/>
                <a:endParaRPr lang="en-GB" dirty="0"/>
              </a:p>
              <a:p>
                <a:pPr algn="just"/>
                <a:r>
                  <a:rPr lang="en-GB" sz="1400" b="1" dirty="0"/>
                  <a:t>Position Logic</a:t>
                </a:r>
                <a:r>
                  <a:rPr lang="en-GB" sz="1400" dirty="0"/>
                  <a:t>:</a:t>
                </a:r>
              </a:p>
              <a:p>
                <a:pPr algn="just"/>
                <a:r>
                  <a:rPr lang="en-GB" sz="1400" dirty="0"/>
                  <a:t>Long if prediction &gt; 0, Short if &lt; 0, otherwise Neutral.</a:t>
                </a:r>
              </a:p>
              <a:p>
                <a:pPr algn="just"/>
                <a:r>
                  <a:rPr lang="en-GB" sz="1400" dirty="0"/>
                  <a:t>Hold previous position if change is small.</a:t>
                </a:r>
                <a:br>
                  <a:rPr lang="en-GB" sz="1400" dirty="0"/>
                </a:br>
                <a:endParaRPr lang="en-GB" sz="1400" dirty="0"/>
              </a:p>
              <a:p>
                <a:pPr algn="just"/>
                <a:r>
                  <a:rPr lang="en-GB" sz="1400" b="1" dirty="0"/>
                  <a:t>Transaction Cost Handling</a:t>
                </a:r>
                <a:r>
                  <a:rPr lang="en-GB" sz="1400" dirty="0"/>
                  <a:t>:</a:t>
                </a:r>
              </a:p>
              <a:p>
                <a:pPr algn="just"/>
                <a:r>
                  <a:rPr lang="en-GB" sz="1400" dirty="0"/>
                  <a:t>When a position change occurs.</a:t>
                </a:r>
              </a:p>
              <a:p>
                <a:endParaRPr lang="en-IT" dirty="0"/>
              </a:p>
            </p:txBody>
          </p:sp>
        </mc:Choice>
        <mc:Fallback xmlns="">
          <p:sp>
            <p:nvSpPr>
              <p:cNvPr id="6" name="Text Placeholder 5">
                <a:extLst>
                  <a:ext uri="{FF2B5EF4-FFF2-40B4-BE49-F238E27FC236}">
                    <a16:creationId xmlns:a16="http://schemas.microsoft.com/office/drawing/2014/main" id="{E6B1AB9E-B032-7EA2-6557-465A7AC8A4A6}"/>
                  </a:ext>
                </a:extLst>
              </p:cNvPr>
              <p:cNvSpPr>
                <a:spLocks noGrp="1" noRot="1" noChangeAspect="1" noMove="1" noResize="1" noEditPoints="1" noAdjustHandles="1" noChangeArrowheads="1" noChangeShapeType="1" noTextEdit="1"/>
              </p:cNvSpPr>
              <p:nvPr>
                <p:ph type="body" sz="quarter" idx="14"/>
              </p:nvPr>
            </p:nvSpPr>
            <p:spPr>
              <a:xfrm>
                <a:off x="334963" y="1777999"/>
                <a:ext cx="4962252" cy="4780455"/>
              </a:xfrm>
              <a:blipFill>
                <a:blip r:embed="rId2"/>
                <a:stretch>
                  <a:fillRect l="-2296" t="-796" r="-2041"/>
                </a:stretch>
              </a:blipFill>
            </p:spPr>
            <p:txBody>
              <a:bodyPr/>
              <a:lstStyle/>
              <a:p>
                <a:r>
                  <a:rPr lang="en-IT">
                    <a:noFill/>
                  </a:rPr>
                  <a:t> </a:t>
                </a:r>
              </a:p>
            </p:txBody>
          </p:sp>
        </mc:Fallback>
      </mc:AlternateContent>
      <p:sp>
        <p:nvSpPr>
          <p:cNvPr id="9" name="Title 1">
            <a:extLst>
              <a:ext uri="{FF2B5EF4-FFF2-40B4-BE49-F238E27FC236}">
                <a16:creationId xmlns:a16="http://schemas.microsoft.com/office/drawing/2014/main" id="{C1363B65-0BF3-3892-30EA-E22E1C277E22}"/>
              </a:ext>
            </a:extLst>
          </p:cNvPr>
          <p:cNvSpPr txBox="1">
            <a:spLocks/>
          </p:cNvSpPr>
          <p:nvPr/>
        </p:nvSpPr>
        <p:spPr>
          <a:xfrm>
            <a:off x="6375399" y="1344312"/>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1800" dirty="0"/>
              <a:t>Volatility-Scaled Strategy</a:t>
            </a: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64CED261-AE2D-2AA7-4DFD-27B5BDA29F98}"/>
                  </a:ext>
                </a:extLst>
              </p:cNvPr>
              <p:cNvSpPr txBox="1">
                <a:spLocks/>
              </p:cNvSpPr>
              <p:nvPr/>
            </p:nvSpPr>
            <p:spPr>
              <a:xfrm>
                <a:off x="6375399" y="1777999"/>
                <a:ext cx="5481637" cy="4780456"/>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b="1" dirty="0"/>
                  <a:t>Objective</a:t>
                </a:r>
                <a:r>
                  <a:rPr lang="en-GB" sz="1400" dirty="0"/>
                  <a:t>: Adjust position size dynamically based on predicted log return and market volatility, aiming to maintain consistent risk exposure.</a:t>
                </a:r>
              </a:p>
              <a:p>
                <a:pPr algn="just"/>
                <a:endParaRPr lang="en-GB" sz="1000" dirty="0"/>
              </a:p>
              <a:p>
                <a:pPr algn="just"/>
                <a:r>
                  <a:rPr lang="en-GB" sz="1400" b="1" dirty="0"/>
                  <a:t>Volatility-Based Sizing</a:t>
                </a:r>
                <a:r>
                  <a:rPr lang="en-GB" sz="1400" dirty="0"/>
                  <a:t>:</a:t>
                </a:r>
              </a:p>
              <a:p>
                <a:pPr marL="171450" indent="-171450" algn="just">
                  <a:buFont typeface="Arial" panose="020B0604020202020204" pitchFamily="34" charset="0"/>
                  <a:buChar char="•"/>
                </a:pPr>
                <a:r>
                  <a:rPr lang="en-GB" sz="1400" dirty="0"/>
                  <a:t>Estimate rolling volatility from past true returns: </a:t>
                </a:r>
                <a14:m>
                  <m:oMath xmlns:m="http://schemas.openxmlformats.org/officeDocument/2006/math">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𝑠𝑡𝑑</m:t>
                    </m:r>
                    <m:d>
                      <m:dPr>
                        <m:ctrlPr>
                          <a:rPr lang="en-IT" sz="1400" i="1" dirty="0">
                            <a:latin typeface="Cambria Math" panose="02040503050406030204" pitchFamily="18" charset="0"/>
                          </a:rPr>
                        </m:ctrlPr>
                      </m:dPr>
                      <m:e>
                        <m:d>
                          <m:dPr>
                            <m:begChr m:val="["/>
                            <m:endChr m:val="]"/>
                            <m:ctrlPr>
                              <a:rPr lang="en-IT" sz="1400" i="1" dirty="0">
                                <a:latin typeface="Cambria Math" panose="02040503050406030204" pitchFamily="18" charset="0"/>
                              </a:rPr>
                            </m:ctrlPr>
                          </m:d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m:t>
                                </m:r>
                                <m:r>
                                  <a:rPr lang="en-IT" sz="1400" i="1" dirty="0">
                                    <a:latin typeface="Cambria Math" panose="02040503050406030204" pitchFamily="18" charset="0"/>
                                  </a:rPr>
                                  <m:t>𝑛</m:t>
                                </m:r>
                              </m:sub>
                            </m:sSub>
                            <m:r>
                              <a:rPr lang="en-IT" sz="1400" i="1" dirty="0">
                                <a:latin typeface="Cambria Math" panose="02040503050406030204" pitchFamily="18" charset="0"/>
                              </a:rPr>
                              <m:t>,…,</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d>
                      </m:e>
                    </m:d>
                  </m:oMath>
                </a14:m>
                <a:endParaRPr lang="en-IT" sz="1400" dirty="0"/>
              </a:p>
              <a:p>
                <a:pPr marL="171450" indent="-171450" algn="just">
                  <a:buFont typeface="Arial" panose="020B0604020202020204" pitchFamily="34" charset="0"/>
                  <a:buChar char="•"/>
                </a:pPr>
                <a:r>
                  <a:rPr lang="en-GB" sz="1400" dirty="0"/>
                  <a:t>Compute position size:  </a:t>
                </a:r>
                <a14:m>
                  <m:oMath xmlns:m="http://schemas.openxmlformats.org/officeDocument/2006/math">
                    <m:r>
                      <a:rPr lang="en-IT" sz="1400" i="1" dirty="0">
                        <a:latin typeface="Cambria Math" panose="02040503050406030204" pitchFamily="18" charset="0"/>
                      </a:rPr>
                      <m:t>𝑝𝑜𝑠𝑖𝑡𝑖𝑜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𝑛</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𝑠𝑐𝑎𝑙𝑒</m:t>
                    </m:r>
                    <m:r>
                      <a:rPr lang="en-IT" sz="1400" dirty="0">
                        <a:latin typeface="Cambria Math" panose="02040503050406030204" pitchFamily="18" charset="0"/>
                      </a:rPr>
                      <m:t>⋅</m:t>
                    </m:r>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num>
                      <m:den>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m:rPr>
                            <m:sty m:val="p"/>
                          </m:rPr>
                          <a:rPr lang="en-IT" sz="1400" dirty="0">
                            <a:latin typeface="Cambria Math" panose="02040503050406030204" pitchFamily="18" charset="0"/>
                          </a:rPr>
                          <m:t>ϵ</m:t>
                        </m:r>
                      </m:den>
                    </m:f>
                  </m:oMath>
                </a14:m>
                <a:endParaRPr lang="en-IT" sz="1400" dirty="0"/>
              </a:p>
              <a:p>
                <a:pPr marL="171450" indent="-171450" algn="just">
                  <a:buFont typeface="Arial" panose="020B0604020202020204" pitchFamily="34" charset="0"/>
                  <a:buChar char="•"/>
                </a:pPr>
                <a:r>
                  <a:rPr lang="en-GB" sz="1400" dirty="0"/>
                  <a:t>Clip positions within </a:t>
                </a:r>
                <a14:m>
                  <m:oMath xmlns:m="http://schemas.openxmlformats.org/officeDocument/2006/math">
                    <m:d>
                      <m:dPr>
                        <m:begChr m:val="["/>
                        <m:endChr m:val="]"/>
                        <m:ctrlPr>
                          <a:rPr lang="en-IT" sz="1400" i="1" dirty="0">
                            <a:latin typeface="Cambria Math" panose="02040503050406030204" pitchFamily="18" charset="0"/>
                          </a:rPr>
                        </m:ctrlPr>
                      </m:dPr>
                      <m:e>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e>
                    </m:d>
                  </m:oMath>
                </a14:m>
                <a:endParaRPr lang="it-IT" sz="1400" dirty="0"/>
              </a:p>
              <a:p>
                <a:pPr algn="just"/>
                <a:endParaRPr lang="en-GB" sz="1050" dirty="0"/>
              </a:p>
              <a:p>
                <a:pPr algn="just"/>
                <a:r>
                  <a:rPr lang="en-GB" sz="1400" b="1" dirty="0"/>
                  <a:t>Position Logic</a:t>
                </a:r>
                <a:r>
                  <a:rPr lang="en-GB" sz="1400" dirty="0"/>
                  <a:t>:</a:t>
                </a:r>
              </a:p>
              <a:p>
                <a:pPr marL="171450" indent="-171450" algn="just">
                  <a:buFont typeface="Arial" panose="020B0604020202020204" pitchFamily="34" charset="0"/>
                  <a:buChar char="•"/>
                </a:pPr>
                <a:r>
                  <a:rPr lang="en-GB" sz="1400" dirty="0"/>
                  <a:t>Take proportionally larger positions when predicted return is high and volatility is low.</a:t>
                </a:r>
              </a:p>
              <a:p>
                <a:pPr marL="171450" indent="-171450" algn="just">
                  <a:buFont typeface="Arial" panose="020B0604020202020204" pitchFamily="34" charset="0"/>
                  <a:buChar char="•"/>
                </a:pPr>
                <a:r>
                  <a:rPr lang="en-GB" sz="1400" dirty="0"/>
                  <a:t>Reduce exposure when volatility rises or signal weakens.</a:t>
                </a:r>
              </a:p>
              <a:p>
                <a:pPr marL="171450" indent="-171450" algn="just">
                  <a:buFont typeface="Arial" panose="020B0604020202020204" pitchFamily="34" charset="0"/>
                  <a:buChar char="•"/>
                </a:pPr>
                <a:r>
                  <a:rPr lang="en-GB" sz="1400" dirty="0"/>
                  <a:t>No fixed thresholds — position is continuous and dynamically adjusted.</a:t>
                </a:r>
              </a:p>
              <a:p>
                <a:pPr algn="just"/>
                <a:endParaRPr lang="en-GB" sz="1000" dirty="0"/>
              </a:p>
              <a:p>
                <a:pPr algn="just"/>
                <a:r>
                  <a:rPr lang="en-GB" sz="1400" b="1" dirty="0"/>
                  <a:t>Transaction Cost Handling</a:t>
                </a:r>
                <a:r>
                  <a:rPr lang="en-GB" sz="1400" dirty="0"/>
                  <a:t>:</a:t>
                </a:r>
              </a:p>
              <a:p>
                <a:pPr algn="just"/>
                <a:r>
                  <a:rPr lang="en-GB" sz="1400" dirty="0"/>
                  <a:t>When a position change occurs.</a:t>
                </a:r>
              </a:p>
              <a:p>
                <a:endParaRPr lang="en-GB" sz="1100" dirty="0"/>
              </a:p>
            </p:txBody>
          </p:sp>
        </mc:Choice>
        <mc:Fallback xmlns="">
          <p:sp>
            <p:nvSpPr>
              <p:cNvPr id="11" name="Text Placeholder 5">
                <a:extLst>
                  <a:ext uri="{FF2B5EF4-FFF2-40B4-BE49-F238E27FC236}">
                    <a16:creationId xmlns:a16="http://schemas.microsoft.com/office/drawing/2014/main" id="{64CED261-AE2D-2AA7-4DFD-27B5BDA29F98}"/>
                  </a:ext>
                </a:extLst>
              </p:cNvPr>
              <p:cNvSpPr txBox="1">
                <a:spLocks noRot="1" noChangeAspect="1" noMove="1" noResize="1" noEditPoints="1" noAdjustHandles="1" noChangeArrowheads="1" noChangeShapeType="1" noTextEdit="1"/>
              </p:cNvSpPr>
              <p:nvPr/>
            </p:nvSpPr>
            <p:spPr>
              <a:xfrm>
                <a:off x="6375399" y="1777999"/>
                <a:ext cx="5481637" cy="4780456"/>
              </a:xfrm>
              <a:prstGeom prst="rect">
                <a:avLst/>
              </a:prstGeom>
              <a:blipFill>
                <a:blip r:embed="rId3"/>
                <a:stretch>
                  <a:fillRect l="-2083" t="-796" r="-2083" b="-2387"/>
                </a:stretch>
              </a:blipFill>
            </p:spPr>
            <p:txBody>
              <a:bodyPr/>
              <a:lstStyle/>
              <a:p>
                <a:r>
                  <a:rPr lang="en-IT">
                    <a:noFill/>
                  </a:rPr>
                  <a:t> </a:t>
                </a:r>
              </a:p>
            </p:txBody>
          </p:sp>
        </mc:Fallback>
      </mc:AlternateContent>
      <p:cxnSp>
        <p:nvCxnSpPr>
          <p:cNvPr id="13" name="Straight Connector 12">
            <a:extLst>
              <a:ext uri="{FF2B5EF4-FFF2-40B4-BE49-F238E27FC236}">
                <a16:creationId xmlns:a16="http://schemas.microsoft.com/office/drawing/2014/main" id="{63A31757-B2CB-0A27-D660-32FAE781BEF4}"/>
              </a:ext>
            </a:extLst>
          </p:cNvPr>
          <p:cNvCxnSpPr>
            <a:cxnSpLocks/>
          </p:cNvCxnSpPr>
          <p:nvPr/>
        </p:nvCxnSpPr>
        <p:spPr>
          <a:xfrm>
            <a:off x="6096000" y="1232692"/>
            <a:ext cx="0" cy="5168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142A902-F5EA-E898-88FA-95C21A8964B3}"/>
              </a:ext>
            </a:extLst>
          </p:cNvPr>
          <p:cNvSpPr txBox="1">
            <a:spLocks/>
          </p:cNvSpPr>
          <p:nvPr/>
        </p:nvSpPr>
        <p:spPr>
          <a:xfrm>
            <a:off x="297324" y="671364"/>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dirty="0"/>
              <a:t>Trading strategies</a:t>
            </a:r>
          </a:p>
        </p:txBody>
      </p:sp>
    </p:spTree>
    <p:extLst>
      <p:ext uri="{BB962C8B-B14F-4D97-AF65-F5344CB8AC3E}">
        <p14:creationId xmlns:p14="http://schemas.microsoft.com/office/powerpoint/2010/main" val="293666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2645-8790-BA08-532B-BBEA233C270F}"/>
              </a:ext>
            </a:extLst>
          </p:cNvPr>
          <p:cNvSpPr>
            <a:spLocks noGrp="1"/>
          </p:cNvSpPr>
          <p:nvPr>
            <p:ph type="title"/>
          </p:nvPr>
        </p:nvSpPr>
        <p:spPr>
          <a:xfrm>
            <a:off x="334962" y="869007"/>
            <a:ext cx="6370637" cy="840083"/>
          </a:xfrm>
        </p:spPr>
        <p:txBody>
          <a:bodyPr/>
          <a:lstStyle/>
          <a:p>
            <a:r>
              <a:rPr lang="en-GB" sz="1800" dirty="0"/>
              <a:t>Fixed Threshold Sign Strategy</a:t>
            </a:r>
            <a:endParaRPr lang="en-IT" sz="1800" dirty="0"/>
          </a:p>
        </p:txBody>
      </p:sp>
      <p:sp>
        <p:nvSpPr>
          <p:cNvPr id="3" name="Date Placeholder 2">
            <a:extLst>
              <a:ext uri="{FF2B5EF4-FFF2-40B4-BE49-F238E27FC236}">
                <a16:creationId xmlns:a16="http://schemas.microsoft.com/office/drawing/2014/main" id="{D17BE43F-3D00-99A7-B37F-8EE70DED982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B5FF7AA-788B-0845-1E5A-CF5FDC38F11E}"/>
              </a:ext>
            </a:extLst>
          </p:cNvPr>
          <p:cNvSpPr>
            <a:spLocks noGrp="1"/>
          </p:cNvSpPr>
          <p:nvPr>
            <p:ph type="ftr" sz="quarter" idx="11"/>
          </p:nvPr>
        </p:nvSpPr>
        <p:spPr>
          <a:xfrm>
            <a:off x="3205765" y="246993"/>
            <a:ext cx="4114800" cy="365125"/>
          </a:xfrm>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42732690-EB3E-548C-3230-E286E19966F4}"/>
              </a:ext>
            </a:extLst>
          </p:cNvPr>
          <p:cNvSpPr>
            <a:spLocks noGrp="1"/>
          </p:cNvSpPr>
          <p:nvPr>
            <p:ph type="sldNum" sz="quarter" idx="12"/>
          </p:nvPr>
        </p:nvSpPr>
        <p:spPr/>
        <p:txBody>
          <a:bodyPr/>
          <a:lstStyle/>
          <a:p>
            <a:fld id="{3135EEA2-8D42-4D46-95A6-66E65FDC5EB1}" type="slidenum">
              <a:rPr lang="it-IT" smtClean="0"/>
              <a:t>5</a:t>
            </a:fld>
            <a:endParaRPr lang="it-IT" dirty="0"/>
          </a:p>
        </p:txBody>
      </p:sp>
      <p:sp>
        <p:nvSpPr>
          <p:cNvPr id="6" name="Text Placeholder 5">
            <a:extLst>
              <a:ext uri="{FF2B5EF4-FFF2-40B4-BE49-F238E27FC236}">
                <a16:creationId xmlns:a16="http://schemas.microsoft.com/office/drawing/2014/main" id="{34383607-5155-3C89-0A83-35D02B73D63A}"/>
              </a:ext>
            </a:extLst>
          </p:cNvPr>
          <p:cNvSpPr>
            <a:spLocks noGrp="1"/>
          </p:cNvSpPr>
          <p:nvPr>
            <p:ph type="body" sz="quarter" idx="14"/>
          </p:nvPr>
        </p:nvSpPr>
        <p:spPr>
          <a:xfrm>
            <a:off x="334962" y="1289049"/>
            <a:ext cx="6120000" cy="5407025"/>
          </a:xfrm>
        </p:spPr>
        <p:txBody>
          <a:bodyPr/>
          <a:lstStyle/>
          <a:p>
            <a:pPr algn="just"/>
            <a:r>
              <a:rPr lang="en-IT" sz="1400" b="1" dirty="0"/>
              <a:t>Objective: </a:t>
            </a:r>
            <a:r>
              <a:rPr lang="en-GB" sz="1400" dirty="0"/>
              <a:t>Daily trading strategy, taking long or short positions based on the predicted log return. While not the most advanced approach, it best allowed us to evaluate the index forecast — our primary objective.</a:t>
            </a:r>
          </a:p>
          <a:p>
            <a:pPr algn="just"/>
            <a:endParaRPr lang="en-GB" sz="1400" b="1" dirty="0"/>
          </a:p>
          <a:p>
            <a:pPr algn="just"/>
            <a:r>
              <a:rPr lang="en-GB" sz="1400" b="1" dirty="0"/>
              <a:t>Signal-Based Positioning</a:t>
            </a:r>
            <a:r>
              <a:rPr lang="en-GB" sz="1400" dirty="0"/>
              <a:t>:</a:t>
            </a:r>
          </a:p>
          <a:p>
            <a:pPr algn="just"/>
            <a:r>
              <a:rPr lang="en-GB" sz="1400" dirty="0"/>
              <a:t>Long if prediction &gt; threshold, Short if &lt; -threshold, Neutral otherwise.</a:t>
            </a:r>
          </a:p>
          <a:p>
            <a:pPr algn="just"/>
            <a:endParaRPr lang="en-IT" sz="1400" b="1" dirty="0"/>
          </a:p>
          <a:p>
            <a:pPr algn="just"/>
            <a:r>
              <a:rPr lang="en-IT" sz="1400" b="1" dirty="0"/>
              <a:t>2 Variants:</a:t>
            </a:r>
          </a:p>
          <a:p>
            <a:pPr marL="342900" indent="-342900" algn="just">
              <a:buFont typeface="+mj-lt"/>
              <a:buAutoNum type="arabicPeriod"/>
            </a:pPr>
            <a:r>
              <a:rPr lang="en-GB" sz="1400" b="1" dirty="0"/>
              <a:t>Log(Close/Previous Close)</a:t>
            </a:r>
            <a:r>
              <a:rPr lang="en-GB" sz="1400" dirty="0"/>
              <a:t> measures the </a:t>
            </a:r>
            <a:r>
              <a:rPr lang="en-GB" sz="1400" b="1" dirty="0"/>
              <a:t>daily return</a:t>
            </a:r>
            <a:r>
              <a:rPr lang="en-GB" sz="1400" dirty="0"/>
              <a:t>, encompassing both overnight and intra-day price changes between two consecutive closes.</a:t>
            </a:r>
          </a:p>
          <a:p>
            <a:pPr marL="342900" indent="-342900" algn="just">
              <a:buFont typeface="+mj-lt"/>
              <a:buAutoNum type="arabicPeriod"/>
            </a:pPr>
            <a:r>
              <a:rPr lang="en-GB" sz="1400" b="1" dirty="0"/>
              <a:t>Log(Close/Open)</a:t>
            </a:r>
            <a:r>
              <a:rPr lang="en-GB" sz="1400" dirty="0"/>
              <a:t> captures the </a:t>
            </a:r>
            <a:r>
              <a:rPr lang="en-GB" sz="1400" b="1" dirty="0"/>
              <a:t>intra-day return</a:t>
            </a:r>
            <a:r>
              <a:rPr lang="en-GB" sz="1400" dirty="0"/>
              <a:t>, reflecting the price movement from the market open to close within the same trading day.</a:t>
            </a:r>
          </a:p>
          <a:p>
            <a:pPr algn="just"/>
            <a:r>
              <a:rPr lang="en-GB" sz="600" dirty="0">
                <a:solidFill>
                  <a:schemeClr val="bg1"/>
                </a:solidFill>
              </a:rPr>
              <a:t>.</a:t>
            </a:r>
          </a:p>
          <a:p>
            <a:pPr algn="just">
              <a:lnSpc>
                <a:spcPct val="100000"/>
              </a:lnSpc>
            </a:pPr>
            <a:r>
              <a:rPr lang="en-GB" sz="1400" dirty="0"/>
              <a:t>Even if the 2</a:t>
            </a:r>
            <a:r>
              <a:rPr lang="en-GB" sz="1400" baseline="30000" dirty="0"/>
              <a:t>nd</a:t>
            </a:r>
            <a:r>
              <a:rPr lang="en-GB" sz="1400" dirty="0"/>
              <a:t> is the “classical” definition of log return, strategies based on </a:t>
            </a:r>
            <a:r>
              <a:rPr lang="en-GB" sz="1400" b="1" dirty="0"/>
              <a:t>Log(Close/Open)</a:t>
            </a:r>
            <a:r>
              <a:rPr lang="en-GB" sz="1400" dirty="0"/>
              <a:t> often provide </a:t>
            </a:r>
            <a:r>
              <a:rPr lang="en-GB" sz="1400" b="1" dirty="0"/>
              <a:t>more consistent and reliable signals</a:t>
            </a:r>
            <a:r>
              <a:rPr lang="en-GB" sz="1400" dirty="0"/>
              <a:t> for short-term trading.</a:t>
            </a:r>
          </a:p>
          <a:p>
            <a:pPr algn="just"/>
            <a:endParaRPr lang="en-GB" sz="1400" dirty="0"/>
          </a:p>
          <a:p>
            <a:pPr algn="just"/>
            <a:r>
              <a:rPr lang="en-GB" sz="1400" b="1" dirty="0"/>
              <a:t>Transaction Cost Handling</a:t>
            </a:r>
            <a:r>
              <a:rPr lang="en-GB" sz="1400" dirty="0"/>
              <a:t>:</a:t>
            </a:r>
          </a:p>
          <a:p>
            <a:pPr marL="342900" indent="-342900" algn="just">
              <a:buFont typeface="+mj-lt"/>
              <a:buAutoNum type="arabicPeriod"/>
            </a:pPr>
            <a:r>
              <a:rPr lang="en-GB" sz="1400" dirty="0"/>
              <a:t>When a position change occurs.</a:t>
            </a:r>
          </a:p>
          <a:p>
            <a:pPr marL="342900" indent="-342900" algn="just">
              <a:buFont typeface="+mj-lt"/>
              <a:buAutoNum type="arabicPeriod"/>
            </a:pPr>
            <a:r>
              <a:rPr lang="en-GB" sz="1400" dirty="0"/>
              <a:t>Exiting and entering the market costs.</a:t>
            </a:r>
          </a:p>
        </p:txBody>
      </p:sp>
      <p:sp>
        <p:nvSpPr>
          <p:cNvPr id="8" name="Content Placeholder 7">
            <a:extLst>
              <a:ext uri="{FF2B5EF4-FFF2-40B4-BE49-F238E27FC236}">
                <a16:creationId xmlns:a16="http://schemas.microsoft.com/office/drawing/2014/main" id="{36D0BF8E-5870-1366-A9B8-6436641BA85F}"/>
              </a:ext>
            </a:extLst>
          </p:cNvPr>
          <p:cNvSpPr>
            <a:spLocks noGrp="1"/>
          </p:cNvSpPr>
          <p:nvPr>
            <p:ph sz="quarter" idx="17"/>
          </p:nvPr>
        </p:nvSpPr>
        <p:spPr>
          <a:xfrm>
            <a:off x="6809825" y="1289049"/>
            <a:ext cx="5129927" cy="5321958"/>
          </a:xfrm>
        </p:spPr>
        <p:txBody>
          <a:bodyPr/>
          <a:lstStyle/>
          <a:p>
            <a:r>
              <a:rPr lang="en-IT" dirty="0"/>
              <a:t>    The impact of transaction costs:</a:t>
            </a:r>
            <a:br>
              <a:rPr lang="en-IT" dirty="0"/>
            </a:br>
            <a:endParaRPr lang="en-IT" dirty="0"/>
          </a:p>
        </p:txBody>
      </p:sp>
      <p:pic>
        <p:nvPicPr>
          <p:cNvPr id="10" name="Picture 9" descr="A graph with blue and orange lines&#10;&#10;AI-generated content may be incorrect.">
            <a:extLst>
              <a:ext uri="{FF2B5EF4-FFF2-40B4-BE49-F238E27FC236}">
                <a16:creationId xmlns:a16="http://schemas.microsoft.com/office/drawing/2014/main" id="{51CC0F26-3EC7-AE83-3230-12038F675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25" y="1745769"/>
            <a:ext cx="3045375" cy="1593761"/>
          </a:xfrm>
          <a:prstGeom prst="rect">
            <a:avLst/>
          </a:prstGeom>
        </p:spPr>
      </p:pic>
      <p:pic>
        <p:nvPicPr>
          <p:cNvPr id="20" name="Picture 19" descr="A graph of blue and orange lines&#10;&#10;AI-generated content may be incorrect.">
            <a:extLst>
              <a:ext uri="{FF2B5EF4-FFF2-40B4-BE49-F238E27FC236}">
                <a16:creationId xmlns:a16="http://schemas.microsoft.com/office/drawing/2014/main" id="{339C8D42-4047-D30F-70EB-468F7340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89" y="4178329"/>
            <a:ext cx="3045600" cy="1593878"/>
          </a:xfrm>
          <a:prstGeom prst="rect">
            <a:avLst/>
          </a:prstGeom>
        </p:spPr>
      </p:pic>
      <p:sp>
        <p:nvSpPr>
          <p:cNvPr id="21" name="TextBox 20">
            <a:extLst>
              <a:ext uri="{FF2B5EF4-FFF2-40B4-BE49-F238E27FC236}">
                <a16:creationId xmlns:a16="http://schemas.microsoft.com/office/drawing/2014/main" id="{5038FBFF-6919-A992-6D7F-2BCEDC3DE1F2}"/>
              </a:ext>
            </a:extLst>
          </p:cNvPr>
          <p:cNvSpPr txBox="1"/>
          <p:nvPr/>
        </p:nvSpPr>
        <p:spPr>
          <a:xfrm>
            <a:off x="7661542" y="3534640"/>
            <a:ext cx="1824539" cy="261610"/>
          </a:xfrm>
          <a:prstGeom prst="rect">
            <a:avLst/>
          </a:prstGeom>
          <a:noFill/>
        </p:spPr>
        <p:txBody>
          <a:bodyPr wrap="square" rtlCol="0">
            <a:spAutoFit/>
          </a:bodyPr>
          <a:lstStyle/>
          <a:p>
            <a:r>
              <a:rPr lang="en-IT" sz="1050" b="1" dirty="0">
                <a:solidFill>
                  <a:schemeClr val="tx2"/>
                </a:solidFill>
              </a:rPr>
              <a:t>TRANSACTION COSTS</a:t>
            </a:r>
          </a:p>
        </p:txBody>
      </p:sp>
      <p:sp>
        <p:nvSpPr>
          <p:cNvPr id="22" name="Down Arrow 21">
            <a:extLst>
              <a:ext uri="{FF2B5EF4-FFF2-40B4-BE49-F238E27FC236}">
                <a16:creationId xmlns:a16="http://schemas.microsoft.com/office/drawing/2014/main" id="{0E0C4D94-8A9F-15D9-36C1-3B150BD3ADBD}"/>
              </a:ext>
            </a:extLst>
          </p:cNvPr>
          <p:cNvSpPr/>
          <p:nvPr/>
        </p:nvSpPr>
        <p:spPr>
          <a:xfrm>
            <a:off x="8421632" y="3429000"/>
            <a:ext cx="304360" cy="556205"/>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23" name="TextBox 22">
            <a:extLst>
              <a:ext uri="{FF2B5EF4-FFF2-40B4-BE49-F238E27FC236}">
                <a16:creationId xmlns:a16="http://schemas.microsoft.com/office/drawing/2014/main" id="{FBEC8FA6-9205-1FD7-F1D0-D38E698069ED}"/>
              </a:ext>
            </a:extLst>
          </p:cNvPr>
          <p:cNvSpPr txBox="1"/>
          <p:nvPr/>
        </p:nvSpPr>
        <p:spPr>
          <a:xfrm>
            <a:off x="9982200" y="2188706"/>
            <a:ext cx="2084552" cy="707886"/>
          </a:xfrm>
          <a:prstGeom prst="rect">
            <a:avLst/>
          </a:prstGeom>
          <a:noFill/>
        </p:spPr>
        <p:txBody>
          <a:bodyPr wrap="square" rtlCol="0">
            <a:spAutoFit/>
          </a:bodyPr>
          <a:lstStyle/>
          <a:p>
            <a:r>
              <a:rPr lang="en-IT" sz="1000" b="1" dirty="0"/>
              <a:t>Annualized Return</a:t>
            </a:r>
            <a:r>
              <a:rPr lang="en-IT" sz="1000" dirty="0"/>
              <a:t>: 44.22%</a:t>
            </a:r>
          </a:p>
          <a:p>
            <a:r>
              <a:rPr lang="en-IT" sz="1000" b="1" dirty="0"/>
              <a:t>Sharpe Ratio</a:t>
            </a:r>
            <a:r>
              <a:rPr lang="en-IT" sz="1000" dirty="0"/>
              <a:t>: 3.13</a:t>
            </a:r>
          </a:p>
          <a:p>
            <a:r>
              <a:rPr lang="en-IT" sz="1000" b="1" dirty="0"/>
              <a:t>Max Drawdown</a:t>
            </a:r>
            <a:r>
              <a:rPr lang="en-IT" sz="1000" dirty="0"/>
              <a:t>: 4.79%</a:t>
            </a:r>
          </a:p>
          <a:p>
            <a:r>
              <a:rPr lang="en-IT" sz="1000" b="1" dirty="0"/>
              <a:t>Sortino Ratio</a:t>
            </a:r>
            <a:r>
              <a:rPr lang="en-IT" sz="1000" dirty="0"/>
              <a:t>: 6.33</a:t>
            </a:r>
          </a:p>
        </p:txBody>
      </p:sp>
      <p:sp>
        <p:nvSpPr>
          <p:cNvPr id="24" name="TextBox 23">
            <a:extLst>
              <a:ext uri="{FF2B5EF4-FFF2-40B4-BE49-F238E27FC236}">
                <a16:creationId xmlns:a16="http://schemas.microsoft.com/office/drawing/2014/main" id="{FC823867-189C-EABD-25B9-0B0F7B739841}"/>
              </a:ext>
            </a:extLst>
          </p:cNvPr>
          <p:cNvSpPr txBox="1"/>
          <p:nvPr/>
        </p:nvSpPr>
        <p:spPr>
          <a:xfrm>
            <a:off x="9994900" y="4621595"/>
            <a:ext cx="2084551" cy="707886"/>
          </a:xfrm>
          <a:prstGeom prst="rect">
            <a:avLst/>
          </a:prstGeom>
          <a:noFill/>
        </p:spPr>
        <p:txBody>
          <a:bodyPr wrap="square" rtlCol="0">
            <a:spAutoFit/>
          </a:bodyPr>
          <a:lstStyle/>
          <a:p>
            <a:r>
              <a:rPr lang="en-IT" sz="1000" b="1" dirty="0"/>
              <a:t>Annualized Return</a:t>
            </a:r>
            <a:r>
              <a:rPr lang="en-IT" sz="1000" dirty="0"/>
              <a:t>: 14.73%</a:t>
            </a:r>
          </a:p>
          <a:p>
            <a:r>
              <a:rPr lang="en-IT" sz="1000" b="1" dirty="0"/>
              <a:t>Sharpe Ratio</a:t>
            </a:r>
            <a:r>
              <a:rPr lang="en-IT" sz="1000" dirty="0"/>
              <a:t>: 1.21</a:t>
            </a:r>
          </a:p>
          <a:p>
            <a:r>
              <a:rPr lang="en-IT" sz="1000" b="1" dirty="0"/>
              <a:t>Max Drawdown</a:t>
            </a:r>
            <a:r>
              <a:rPr lang="en-IT" sz="1000" dirty="0"/>
              <a:t>: 8.00%</a:t>
            </a:r>
          </a:p>
          <a:p>
            <a:r>
              <a:rPr lang="en-IT" sz="1000" b="1" dirty="0"/>
              <a:t>Sortino Ratio</a:t>
            </a:r>
            <a:r>
              <a:rPr lang="en-IT" sz="1000" dirty="0"/>
              <a:t>: 2.28</a:t>
            </a:r>
          </a:p>
        </p:txBody>
      </p:sp>
      <p:cxnSp>
        <p:nvCxnSpPr>
          <p:cNvPr id="29" name="Straight Connector 28">
            <a:extLst>
              <a:ext uri="{FF2B5EF4-FFF2-40B4-BE49-F238E27FC236}">
                <a16:creationId xmlns:a16="http://schemas.microsoft.com/office/drawing/2014/main" id="{84F35252-B3BB-96C3-2991-62B2A6F5C6A1}"/>
              </a:ext>
            </a:extLst>
          </p:cNvPr>
          <p:cNvCxnSpPr>
            <a:cxnSpLocks/>
          </p:cNvCxnSpPr>
          <p:nvPr/>
        </p:nvCxnSpPr>
        <p:spPr>
          <a:xfrm>
            <a:off x="6718300" y="1117600"/>
            <a:ext cx="0" cy="5486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a:xfrm>
            <a:off x="325201" y="555651"/>
            <a:ext cx="6120000" cy="840083"/>
          </a:xfrm>
        </p:spPr>
        <p:txBody>
          <a:bodyPr/>
          <a:lstStyle/>
          <a:p>
            <a:r>
              <a:rPr lang="en-US" dirty="0"/>
              <a:t>(Conv-)LSTM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6</a:t>
            </a:fld>
            <a:endParaRPr lang="it-IT"/>
          </a:p>
        </p:txBody>
      </p:sp>
      <p:pic>
        <p:nvPicPr>
          <p:cNvPr id="12" name="Content Placeholder 11">
            <a:extLst>
              <a:ext uri="{FF2B5EF4-FFF2-40B4-BE49-F238E27FC236}">
                <a16:creationId xmlns:a16="http://schemas.microsoft.com/office/drawing/2014/main" id="{66826641-6D74-6865-D521-72FC43E0588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2211" y="5972643"/>
            <a:ext cx="12087577" cy="790127"/>
          </a:xfrm>
        </p:spPr>
      </p:pic>
      <p:pic>
        <p:nvPicPr>
          <p:cNvPr id="9" name="Graphic 8" descr="Badge New with solid fill">
            <a:extLst>
              <a:ext uri="{FF2B5EF4-FFF2-40B4-BE49-F238E27FC236}">
                <a16:creationId xmlns:a16="http://schemas.microsoft.com/office/drawing/2014/main" id="{AEC5AF16-B8DD-1C98-DC56-6215DA9D2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1210486"/>
            <a:ext cx="369332" cy="369332"/>
          </a:xfrm>
          <a:prstGeom prst="rect">
            <a:avLst/>
          </a:prstGeom>
        </p:spPr>
      </p:pic>
      <p:sp>
        <p:nvSpPr>
          <p:cNvPr id="10" name="TextBox 9">
            <a:extLst>
              <a:ext uri="{FF2B5EF4-FFF2-40B4-BE49-F238E27FC236}">
                <a16:creationId xmlns:a16="http://schemas.microsoft.com/office/drawing/2014/main" id="{8CDC27E2-0717-5262-A214-AB0F89BD2AF1}"/>
              </a:ext>
            </a:extLst>
          </p:cNvPr>
          <p:cNvSpPr txBox="1"/>
          <p:nvPr/>
        </p:nvSpPr>
        <p:spPr>
          <a:xfrm>
            <a:off x="794327" y="1121757"/>
            <a:ext cx="7576734" cy="646331"/>
          </a:xfrm>
          <a:prstGeom prst="rect">
            <a:avLst/>
          </a:prstGeom>
          <a:noFill/>
        </p:spPr>
        <p:txBody>
          <a:bodyPr wrap="square" rtlCol="0">
            <a:spAutoFit/>
          </a:bodyPr>
          <a:lstStyle/>
          <a:p>
            <a:r>
              <a:rPr lang="en-US" dirty="0"/>
              <a:t>Leverages LSTM’s sequence “memory” plus local feature extraction via 1D convolutions, common in financial forecasting literature</a:t>
            </a:r>
            <a:endParaRPr lang="it-IT" dirty="0"/>
          </a:p>
        </p:txBody>
      </p:sp>
      <p:pic>
        <p:nvPicPr>
          <p:cNvPr id="13" name="Graphic 12" descr="Badge New with solid fill">
            <a:extLst>
              <a:ext uri="{FF2B5EF4-FFF2-40B4-BE49-F238E27FC236}">
                <a16:creationId xmlns:a16="http://schemas.microsoft.com/office/drawing/2014/main" id="{A6F343CF-0E7B-6D71-B9AE-E7C8E0C25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1909760"/>
            <a:ext cx="369332" cy="369332"/>
          </a:xfrm>
          <a:prstGeom prst="rect">
            <a:avLst/>
          </a:prstGeom>
        </p:spPr>
      </p:pic>
      <p:sp>
        <p:nvSpPr>
          <p:cNvPr id="14" name="TextBox 13">
            <a:extLst>
              <a:ext uri="{FF2B5EF4-FFF2-40B4-BE49-F238E27FC236}">
                <a16:creationId xmlns:a16="http://schemas.microsoft.com/office/drawing/2014/main" id="{E4A3D6AB-85E6-25E4-7362-D92C083BCCF8}"/>
              </a:ext>
            </a:extLst>
          </p:cNvPr>
          <p:cNvSpPr txBox="1"/>
          <p:nvPr/>
        </p:nvSpPr>
        <p:spPr>
          <a:xfrm>
            <a:off x="775852" y="1884867"/>
            <a:ext cx="8555303" cy="1200329"/>
          </a:xfrm>
          <a:prstGeom prst="rect">
            <a:avLst/>
          </a:prstGeom>
          <a:noFill/>
        </p:spPr>
        <p:txBody>
          <a:bodyPr wrap="square" rtlCol="0">
            <a:spAutoFit/>
          </a:bodyPr>
          <a:lstStyle/>
          <a:p>
            <a:r>
              <a:rPr lang="it-IT" dirty="0"/>
              <a:t>Input </a:t>
            </a:r>
            <a:r>
              <a:rPr lang="it-IT" dirty="0" err="1"/>
              <a:t>tensor</a:t>
            </a:r>
            <a:r>
              <a:rPr lang="it-IT" dirty="0"/>
              <a:t>: N x W x F</a:t>
            </a:r>
          </a:p>
          <a:p>
            <a:r>
              <a:rPr lang="it-IT" dirty="0"/>
              <a:t>N: </a:t>
            </a:r>
            <a:r>
              <a:rPr lang="it-IT" dirty="0" err="1"/>
              <a:t>total</a:t>
            </a:r>
            <a:r>
              <a:rPr lang="it-IT" dirty="0"/>
              <a:t> samples (sliding windows)</a:t>
            </a:r>
          </a:p>
          <a:p>
            <a:r>
              <a:rPr lang="it-IT" dirty="0"/>
              <a:t>W: </a:t>
            </a:r>
            <a:r>
              <a:rPr lang="en-US" dirty="0"/>
              <a:t>window size (days of history)</a:t>
            </a:r>
          </a:p>
          <a:p>
            <a:r>
              <a:rPr lang="en-US" dirty="0"/>
              <a:t>F: features per day</a:t>
            </a:r>
            <a:endParaRPr lang="it-IT" dirty="0"/>
          </a:p>
        </p:txBody>
      </p:sp>
      <p:pic>
        <p:nvPicPr>
          <p:cNvPr id="15" name="Graphic 14" descr="Badge New with solid fill">
            <a:extLst>
              <a:ext uri="{FF2B5EF4-FFF2-40B4-BE49-F238E27FC236}">
                <a16:creationId xmlns:a16="http://schemas.microsoft.com/office/drawing/2014/main" id="{03F1F604-A197-B65D-D349-195462CC8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3184158"/>
            <a:ext cx="369332" cy="369332"/>
          </a:xfrm>
          <a:prstGeom prst="rect">
            <a:avLst/>
          </a:prstGeom>
        </p:spPr>
      </p:pic>
      <p:sp>
        <p:nvSpPr>
          <p:cNvPr id="16" name="TextBox 15">
            <a:extLst>
              <a:ext uri="{FF2B5EF4-FFF2-40B4-BE49-F238E27FC236}">
                <a16:creationId xmlns:a16="http://schemas.microsoft.com/office/drawing/2014/main" id="{862096F2-A4C2-A597-457C-DCD244A35106}"/>
              </a:ext>
            </a:extLst>
          </p:cNvPr>
          <p:cNvSpPr txBox="1"/>
          <p:nvPr/>
        </p:nvSpPr>
        <p:spPr>
          <a:xfrm>
            <a:off x="775851" y="3175034"/>
            <a:ext cx="8555303" cy="923330"/>
          </a:xfrm>
          <a:prstGeom prst="rect">
            <a:avLst/>
          </a:prstGeom>
          <a:noFill/>
        </p:spPr>
        <p:txBody>
          <a:bodyPr wrap="square" rtlCol="0">
            <a:spAutoFit/>
          </a:bodyPr>
          <a:lstStyle/>
          <a:p>
            <a:r>
              <a:rPr lang="it-IT" dirty="0"/>
              <a:t>Sliding-window </a:t>
            </a:r>
            <a:r>
              <a:rPr lang="it-IT" dirty="0" err="1"/>
              <a:t>encoding</a:t>
            </a:r>
            <a:endParaRPr lang="it-IT" dirty="0"/>
          </a:p>
          <a:p>
            <a:r>
              <a:rPr lang="it-IT" dirty="0"/>
              <a:t>stride 1 (one-day step) </a:t>
            </a:r>
          </a:p>
          <a:p>
            <a:r>
              <a:rPr lang="it-IT" dirty="0" err="1"/>
              <a:t>many</a:t>
            </a:r>
            <a:r>
              <a:rPr lang="it-IT" dirty="0"/>
              <a:t>-to-one (single output)</a:t>
            </a:r>
          </a:p>
        </p:txBody>
      </p:sp>
      <p:pic>
        <p:nvPicPr>
          <p:cNvPr id="19" name="Graphic 18" descr="Badge New with solid fill">
            <a:extLst>
              <a:ext uri="{FF2B5EF4-FFF2-40B4-BE49-F238E27FC236}">
                <a16:creationId xmlns:a16="http://schemas.microsoft.com/office/drawing/2014/main" id="{F02C917E-55E8-D752-D9E5-562A3D73F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4159724"/>
            <a:ext cx="369332" cy="369332"/>
          </a:xfrm>
          <a:prstGeom prst="rect">
            <a:avLst/>
          </a:prstGeom>
        </p:spPr>
      </p:pic>
      <p:sp>
        <p:nvSpPr>
          <p:cNvPr id="20" name="TextBox 19">
            <a:extLst>
              <a:ext uri="{FF2B5EF4-FFF2-40B4-BE49-F238E27FC236}">
                <a16:creationId xmlns:a16="http://schemas.microsoft.com/office/drawing/2014/main" id="{EECB4B57-1FD6-F38F-0562-87C24F622DB7}"/>
              </a:ext>
            </a:extLst>
          </p:cNvPr>
          <p:cNvSpPr txBox="1"/>
          <p:nvPr/>
        </p:nvSpPr>
        <p:spPr>
          <a:xfrm>
            <a:off x="794327" y="4188202"/>
            <a:ext cx="8555303" cy="369332"/>
          </a:xfrm>
          <a:prstGeom prst="rect">
            <a:avLst/>
          </a:prstGeom>
          <a:noFill/>
        </p:spPr>
        <p:txBody>
          <a:bodyPr wrap="square" rtlCol="0">
            <a:spAutoFit/>
          </a:bodyPr>
          <a:lstStyle/>
          <a:p>
            <a:r>
              <a:rPr lang="it-IT" dirty="0"/>
              <a:t>Feature scaling: Min-Max scaling</a:t>
            </a:r>
          </a:p>
        </p:txBody>
      </p:sp>
      <p:pic>
        <p:nvPicPr>
          <p:cNvPr id="21" name="Graphic 20" descr="Badge New with solid fill">
            <a:extLst>
              <a:ext uri="{FF2B5EF4-FFF2-40B4-BE49-F238E27FC236}">
                <a16:creationId xmlns:a16="http://schemas.microsoft.com/office/drawing/2014/main" id="{F011E453-2668-112F-6635-50B2FCC6B3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4698245"/>
            <a:ext cx="369332" cy="369332"/>
          </a:xfrm>
          <a:prstGeom prst="rect">
            <a:avLst/>
          </a:prstGeom>
        </p:spPr>
      </p:pic>
      <p:sp>
        <p:nvSpPr>
          <p:cNvPr id="23" name="Text Placeholder 22">
            <a:extLst>
              <a:ext uri="{FF2B5EF4-FFF2-40B4-BE49-F238E27FC236}">
                <a16:creationId xmlns:a16="http://schemas.microsoft.com/office/drawing/2014/main" id="{04A4A288-F70C-2D37-365A-1E4F54C8C626}"/>
              </a:ext>
            </a:extLst>
          </p:cNvPr>
          <p:cNvSpPr>
            <a:spLocks noGrp="1"/>
          </p:cNvSpPr>
          <p:nvPr>
            <p:ph type="body" sz="quarter" idx="14"/>
          </p:nvPr>
        </p:nvSpPr>
        <p:spPr>
          <a:xfrm>
            <a:off x="824646" y="4761557"/>
            <a:ext cx="7362974" cy="4429125"/>
          </a:xfrm>
        </p:spPr>
        <p:txBody>
          <a:bodyPr/>
          <a:lstStyle/>
          <a:p>
            <a:r>
              <a:rPr lang="it-IT" dirty="0"/>
              <a:t>Option 1: NIFTY50 </a:t>
            </a:r>
            <a:r>
              <a:rPr lang="en-US" dirty="0"/>
              <a:t>(prior‑day log‑return + prior-day volume  + technical 	indicators)</a:t>
            </a:r>
          </a:p>
          <a:p>
            <a:r>
              <a:rPr lang="en-US" dirty="0"/>
              <a:t>Option 2: NIFTY50 + SP500 (prior‑day NIFTY50 and SP500 log-return + 	prior-day NIFTY50 and SP500 volume + NIFTY50 technical indicators</a:t>
            </a:r>
            <a:endParaRPr lang="it-IT" dirty="0"/>
          </a:p>
        </p:txBody>
      </p:sp>
      <p:sp>
        <p:nvSpPr>
          <p:cNvPr id="24" name="Text Placeholder 22">
            <a:extLst>
              <a:ext uri="{FF2B5EF4-FFF2-40B4-BE49-F238E27FC236}">
                <a16:creationId xmlns:a16="http://schemas.microsoft.com/office/drawing/2014/main" id="{D111B788-5994-4D2A-D5BA-D74D364DFE26}"/>
              </a:ext>
            </a:extLst>
          </p:cNvPr>
          <p:cNvSpPr txBox="1">
            <a:spLocks/>
          </p:cNvSpPr>
          <p:nvPr/>
        </p:nvSpPr>
        <p:spPr>
          <a:xfrm>
            <a:off x="9331155" y="607569"/>
            <a:ext cx="3142509" cy="301191"/>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Whole-day trading</a:t>
            </a:r>
          </a:p>
        </p:txBody>
      </p:sp>
      <p:pic>
        <p:nvPicPr>
          <p:cNvPr id="26" name="Picture 25" descr="A graph with blue and orange lines&#10;&#10;AI-generated content may be incorrect.">
            <a:extLst>
              <a:ext uri="{FF2B5EF4-FFF2-40B4-BE49-F238E27FC236}">
                <a16:creationId xmlns:a16="http://schemas.microsoft.com/office/drawing/2014/main" id="{C190A7A2-C4EA-AEC1-E0EA-610AB222E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440" y="3424989"/>
            <a:ext cx="3433843" cy="1422807"/>
          </a:xfrm>
          <a:prstGeom prst="rect">
            <a:avLst/>
          </a:prstGeom>
        </p:spPr>
      </p:pic>
      <p:pic>
        <p:nvPicPr>
          <p:cNvPr id="28" name="Picture 27" descr="A graph of a graph&#10;&#10;AI-generated content may be incorrect.">
            <a:extLst>
              <a:ext uri="{FF2B5EF4-FFF2-40B4-BE49-F238E27FC236}">
                <a16:creationId xmlns:a16="http://schemas.microsoft.com/office/drawing/2014/main" id="{8EB93B5F-EAE8-9075-AE2F-E8A2B2FBD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4111" y="960030"/>
            <a:ext cx="3307172" cy="1370322"/>
          </a:xfrm>
          <a:prstGeom prst="rect">
            <a:avLst/>
          </a:prstGeom>
        </p:spPr>
      </p:pic>
      <p:sp>
        <p:nvSpPr>
          <p:cNvPr id="29" name="TextBox 28">
            <a:extLst>
              <a:ext uri="{FF2B5EF4-FFF2-40B4-BE49-F238E27FC236}">
                <a16:creationId xmlns:a16="http://schemas.microsoft.com/office/drawing/2014/main" id="{6ABB1396-9ECE-7743-7BF4-57AD17E07911}"/>
              </a:ext>
            </a:extLst>
          </p:cNvPr>
          <p:cNvSpPr txBox="1"/>
          <p:nvPr/>
        </p:nvSpPr>
        <p:spPr>
          <a:xfrm>
            <a:off x="8709910" y="2335777"/>
            <a:ext cx="3491295" cy="400110"/>
          </a:xfrm>
          <a:prstGeom prst="rect">
            <a:avLst/>
          </a:prstGeom>
          <a:noFill/>
        </p:spPr>
        <p:txBody>
          <a:bodyPr wrap="square" rtlCol="0">
            <a:spAutoFit/>
          </a:bodyPr>
          <a:lstStyle/>
          <a:p>
            <a:r>
              <a:rPr lang="en-IT" sz="1000" b="1" dirty="0"/>
              <a:t>Annualized Return</a:t>
            </a:r>
            <a:r>
              <a:rPr lang="en-IT" sz="1000" dirty="0"/>
              <a:t>: </a:t>
            </a:r>
            <a:r>
              <a:rPr lang="it-IT" sz="1000" dirty="0"/>
              <a:t>-3.12%	</a:t>
            </a:r>
            <a:r>
              <a:rPr lang="en-IT" sz="1000" b="1" dirty="0"/>
              <a:t>Max Drawdown</a:t>
            </a:r>
            <a:r>
              <a:rPr lang="en-IT" sz="1000" dirty="0"/>
              <a:t>: </a:t>
            </a:r>
            <a:r>
              <a:rPr lang="it-IT" sz="1000" dirty="0"/>
              <a:t>9.49</a:t>
            </a:r>
            <a:r>
              <a:rPr lang="en-IT" sz="1000" dirty="0"/>
              <a:t>%</a:t>
            </a:r>
          </a:p>
          <a:p>
            <a:r>
              <a:rPr lang="en-IT" sz="1000" b="1" dirty="0"/>
              <a:t>Sharpe Ratio</a:t>
            </a:r>
            <a:r>
              <a:rPr lang="en-IT" sz="1000" dirty="0"/>
              <a:t>: </a:t>
            </a:r>
            <a:r>
              <a:rPr lang="it-IT" sz="1000" dirty="0"/>
              <a:t>-0.16	</a:t>
            </a:r>
            <a:r>
              <a:rPr lang="en-IT" sz="1000" b="1" dirty="0"/>
              <a:t>Sortino Ratio</a:t>
            </a:r>
            <a:r>
              <a:rPr lang="en-IT" sz="1000" dirty="0"/>
              <a:t>: </a:t>
            </a:r>
            <a:r>
              <a:rPr lang="it-IT" sz="1000" dirty="0"/>
              <a:t>-0.28</a:t>
            </a:r>
            <a:endParaRPr lang="en-IT" sz="1000" dirty="0"/>
          </a:p>
        </p:txBody>
      </p:sp>
      <p:sp>
        <p:nvSpPr>
          <p:cNvPr id="30" name="TextBox 29">
            <a:extLst>
              <a:ext uri="{FF2B5EF4-FFF2-40B4-BE49-F238E27FC236}">
                <a16:creationId xmlns:a16="http://schemas.microsoft.com/office/drawing/2014/main" id="{5C668086-C570-1476-61BE-BE18A6D30F2F}"/>
              </a:ext>
            </a:extLst>
          </p:cNvPr>
          <p:cNvSpPr txBox="1"/>
          <p:nvPr/>
        </p:nvSpPr>
        <p:spPr>
          <a:xfrm>
            <a:off x="8709910" y="4992466"/>
            <a:ext cx="3547343" cy="553998"/>
          </a:xfrm>
          <a:prstGeom prst="rect">
            <a:avLst/>
          </a:prstGeom>
          <a:noFill/>
        </p:spPr>
        <p:txBody>
          <a:bodyPr wrap="square" rtlCol="0">
            <a:spAutoFit/>
          </a:bodyPr>
          <a:lstStyle/>
          <a:p>
            <a:r>
              <a:rPr lang="en-IT" sz="1000" b="1" dirty="0"/>
              <a:t>Annualized Return</a:t>
            </a:r>
            <a:r>
              <a:rPr lang="en-IT" sz="1000" dirty="0"/>
              <a:t>: </a:t>
            </a:r>
            <a:r>
              <a:rPr lang="it-IT" sz="1000" dirty="0"/>
              <a:t>5.95</a:t>
            </a:r>
            <a:r>
              <a:rPr lang="en-IT" sz="1000" dirty="0"/>
              <a:t>%</a:t>
            </a:r>
            <a:r>
              <a:rPr lang="it-IT" sz="1000" dirty="0"/>
              <a:t>	</a:t>
            </a:r>
            <a:r>
              <a:rPr lang="en-IT" sz="1000" b="1" dirty="0"/>
              <a:t>Max Drawdown</a:t>
            </a:r>
            <a:r>
              <a:rPr lang="en-IT" sz="1000" dirty="0"/>
              <a:t>: </a:t>
            </a:r>
            <a:r>
              <a:rPr lang="it-IT" sz="1000" dirty="0"/>
              <a:t>11.13</a:t>
            </a:r>
            <a:r>
              <a:rPr lang="en-IT" sz="1000" dirty="0"/>
              <a:t>%</a:t>
            </a:r>
          </a:p>
          <a:p>
            <a:r>
              <a:rPr lang="en-IT" sz="1000" b="1" dirty="0"/>
              <a:t>Sharpe Ratio</a:t>
            </a:r>
            <a:r>
              <a:rPr lang="en-IT" sz="1000" dirty="0"/>
              <a:t>: </a:t>
            </a:r>
            <a:r>
              <a:rPr lang="it-IT" sz="1000" dirty="0"/>
              <a:t>0.49	</a:t>
            </a:r>
            <a:r>
              <a:rPr lang="en-IT" sz="1000" b="1" dirty="0"/>
              <a:t>Sortino Ratio</a:t>
            </a:r>
            <a:r>
              <a:rPr lang="en-IT" sz="1000" dirty="0"/>
              <a:t>: </a:t>
            </a:r>
            <a:r>
              <a:rPr lang="it-IT" sz="1000" dirty="0"/>
              <a:t>0.78</a:t>
            </a:r>
            <a:endParaRPr lang="en-IT" sz="1000" dirty="0"/>
          </a:p>
          <a:p>
            <a:endParaRPr lang="en-IT" sz="1000" dirty="0"/>
          </a:p>
        </p:txBody>
      </p:sp>
      <p:cxnSp>
        <p:nvCxnSpPr>
          <p:cNvPr id="35" name="Straight Arrow Connector 34">
            <a:extLst>
              <a:ext uri="{FF2B5EF4-FFF2-40B4-BE49-F238E27FC236}">
                <a16:creationId xmlns:a16="http://schemas.microsoft.com/office/drawing/2014/main" id="{7445A957-5E98-5B4E-69DA-8BBE21C14FFE}"/>
              </a:ext>
            </a:extLst>
          </p:cNvPr>
          <p:cNvCxnSpPr/>
          <p:nvPr/>
        </p:nvCxnSpPr>
        <p:spPr>
          <a:xfrm flipV="1">
            <a:off x="6308436" y="1768088"/>
            <a:ext cx="2239004" cy="2930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604F8F-505B-190A-B397-0059C3603A43}"/>
              </a:ext>
            </a:extLst>
          </p:cNvPr>
          <p:cNvCxnSpPr/>
          <p:nvPr/>
        </p:nvCxnSpPr>
        <p:spPr>
          <a:xfrm flipV="1">
            <a:off x="7592291" y="4344390"/>
            <a:ext cx="868218" cy="1202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1" name="Picture 10" descr="A diagram of a mathematical problem&#10;&#10;AI-generated content may be incorrect.">
            <a:extLst>
              <a:ext uri="{FF2B5EF4-FFF2-40B4-BE49-F238E27FC236}">
                <a16:creationId xmlns:a16="http://schemas.microsoft.com/office/drawing/2014/main" id="{3F8F0591-1488-1FF1-6636-2EE3252BF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8" y="4275137"/>
            <a:ext cx="5939495" cy="1806895"/>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57</TotalTime>
  <Words>1280</Words>
  <Application>Microsoft Office PowerPoint</Application>
  <PresentationFormat>Widescreen</PresentationFormat>
  <Paragraphs>150</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Manrope</vt:lpstr>
      <vt:lpstr>Calibri</vt:lpstr>
      <vt:lpstr>Cambria Math</vt:lpstr>
      <vt:lpstr>Interni</vt:lpstr>
      <vt:lpstr>Cover</vt:lpstr>
      <vt:lpstr>Nifty50  forecasting and trading strategies</vt:lpstr>
      <vt:lpstr>Data</vt:lpstr>
      <vt:lpstr>Linear  Model</vt:lpstr>
      <vt:lpstr>Absolute Change Threshold Strategy</vt:lpstr>
      <vt:lpstr>Fixed Threshold Sign Strategy</vt:lpstr>
      <vt:lpstr>(Conv-)LSTM</vt:lpstr>
      <vt:lpstr>VAR on  OHLC</vt:lpstr>
      <vt:lpstr>GARCH</vt:lpstr>
      <vt:lpstr>Probabilistic trading strategy</vt:lpstr>
      <vt:lpstr>Wrap up conclusive results</vt:lpstr>
      <vt:lpstr>References</vt:lpstr>
      <vt:lpstr>???</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Alessandro Howe</cp:lastModifiedBy>
  <cp:revision>190</cp:revision>
  <dcterms:created xsi:type="dcterms:W3CDTF">2024-06-28T15:03:44Z</dcterms:created>
  <dcterms:modified xsi:type="dcterms:W3CDTF">2025-06-20T13:59:09Z</dcterms:modified>
</cp:coreProperties>
</file>